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66" r:id="rId3"/>
    <p:sldId id="257" r:id="rId4"/>
    <p:sldId id="258" r:id="rId5"/>
    <p:sldId id="259" r:id="rId6"/>
    <p:sldId id="260" r:id="rId7"/>
    <p:sldId id="263" r:id="rId8"/>
    <p:sldId id="264" r:id="rId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9BB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62" autoAdjust="0"/>
    <p:restoredTop sz="86320" autoAdjust="0"/>
  </p:normalViewPr>
  <p:slideViewPr>
    <p:cSldViewPr snapToGrid="0" snapToObjects="1">
      <p:cViewPr varScale="1">
        <p:scale>
          <a:sx n="121" d="100"/>
          <a:sy n="121" d="100"/>
        </p:scale>
        <p:origin x="1680" y="10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599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t>
            </a:r>
            <a:r>
              <a:rPr lang="en-US" b="1" i="1" dirty="0"/>
              <a:t>Note</a:t>
            </a:r>
            <a:r>
              <a:rPr lang="en-US" b="1" i="1" baseline="0" dirty="0"/>
              <a:t> to presenter</a:t>
            </a:r>
            <a:r>
              <a:rPr lang="en-US" i="1" baseline="0" dirty="0"/>
              <a:t>: Please pause on this slide when presenting for at least 1 minute to allow audience to absorb the content.)</a:t>
            </a:r>
            <a:endParaRPr lang="en-US" i="1"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Please note that certain planning services and concepts may not be approved in all financial institutions. Capitas Financial will only support concepts and plan designs based on your firms approved operational guidelines.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bg1"/>
                </a:solidFill>
              </a:rPr>
              <a:t>Please note that certain planning services and concepts may not be approved in all financial institutions. Capitas Financial will only support concepts and plan designs based on your firms approved operational guidelines. </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bg1"/>
                </a:solidFill>
              </a:rPr>
              <a:t>Please note that certain planning services and concepts may not be approved in all financial institutions. Capitas Financial will only support concepts and plan designs based on your firms approved operational guidelines.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latin typeface="Calibri Light" panose="020F0302020204030204" pitchFamily="34" charset="0"/>
              </a:rPr>
              <a:t>This case study summarizes a specific transaction and may not be appropriate for all investors. Solutions presented are not appropriate for everyone. Results will vary, and no suggestion is made about how any specific solution or strategy performed in reality.  This Case Study does not reflect future growth of the estate, change in estate taxes, exemption amounts or the reduction of estate tax exposure due to the $300K gifts for 20 years.</a:t>
            </a:r>
            <a:endParaRPr lang="en-US" sz="1200" dirty="0">
              <a:latin typeface="Calibri Light" panose="020F0302020204030204" pitchFamily="34" charset="0"/>
            </a:endParaRPr>
          </a:p>
          <a:p>
            <a:endParaRPr lang="en-US" sz="1200" i="1" dirty="0">
              <a:latin typeface="Calibri Light" panose="020F0302020204030204" pitchFamily="34" charset="0"/>
            </a:endParaRPr>
          </a:p>
          <a:p>
            <a:r>
              <a:rPr lang="en-US" sz="1200" i="1" dirty="0">
                <a:latin typeface="Calibri Light" panose="020F0302020204030204" pitchFamily="34" charset="0"/>
              </a:rPr>
              <a:t>Trusts should be drafted by an attorney familiar with such matters in order to take into account income and estate tax laws. Failure to do so could result in adverse treatment of trust proceeds.</a:t>
            </a:r>
            <a:endParaRPr lang="en-US" sz="1200" dirty="0">
              <a:latin typeface="Calibri Light" panose="020F03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spc="-30">
                <a:latin typeface="Calibri Light" panose="020F0302020204030204" pitchFamily="34" charset="0"/>
              </a:rPr>
              <a:t>This </a:t>
            </a:r>
            <a:r>
              <a:rPr lang="en-US" sz="1200" i="1" spc="-30" dirty="0">
                <a:latin typeface="Calibri Light" panose="020F0302020204030204" pitchFamily="34" charset="0"/>
              </a:rPr>
              <a:t>case study summarizes a specific transaction and may not be appropriate for all investors. Solutions presented are not appropriate for everyone. Results will vary, and no suggestion is made about how any specific solution or strategy performed in reality.</a:t>
            </a:r>
          </a:p>
          <a:p>
            <a:endParaRPr lang="en-US" sz="1200" spc="-30" dirty="0">
              <a:latin typeface="Calibri Light" panose="020F0302020204030204" pitchFamily="34" charset="0"/>
            </a:endParaRPr>
          </a:p>
          <a:p>
            <a:r>
              <a:rPr lang="en-US" sz="1200" i="1" spc="-30" dirty="0">
                <a:latin typeface="Calibri Light" panose="020F0302020204030204" pitchFamily="34" charset="0"/>
              </a:rPr>
              <a:t>When conducting an insurance policy review and presenting options that include replacing an existing insurance contract, it is important to discuss the risks and benefits. Clients should carefully consider the risks and benefits before taking action, including their current need for coverage, their current health status and insurability, fees and charges associated with terminating an existing contract, and future liquidity needs.</a:t>
            </a:r>
            <a:endParaRPr lang="en-US" sz="1200" spc="-30" dirty="0">
              <a:latin typeface="Calibri Light" panose="020F0302020204030204" pitchFamily="34" charset="0"/>
            </a:endParaRPr>
          </a:p>
          <a:p>
            <a:br>
              <a:rPr lang="en-US" sz="1200" i="1" spc="-30" dirty="0">
                <a:latin typeface="Calibri Light" panose="020F0302020204030204" pitchFamily="34" charset="0"/>
              </a:rPr>
            </a:br>
            <a:r>
              <a:rPr lang="en-US" sz="1200" i="1" spc="-30" dirty="0">
                <a:latin typeface="Calibri Light" panose="020F0302020204030204" pitchFamily="34" charset="0"/>
              </a:rPr>
              <a:t>All guarantees and benefits of an insurance policy are backed by the claims-paying ability of the issuing insurance company. Policy guarantees and</a:t>
            </a:r>
            <a:r>
              <a:rPr lang="en-US" sz="1200" spc="-30" dirty="0">
                <a:latin typeface="Calibri Light" panose="020F0302020204030204" pitchFamily="34" charset="0"/>
              </a:rPr>
              <a:t> </a:t>
            </a:r>
            <a:r>
              <a:rPr lang="en-US" sz="1200" i="1" spc="-30" dirty="0">
                <a:latin typeface="Calibri Light" panose="020F0302020204030204" pitchFamily="34" charset="0"/>
              </a:rPr>
              <a:t>benefits are not backed by the broker/dealer and/or insurance agency selling the policy, or by any of their affiliates, and none of them makes any</a:t>
            </a:r>
            <a:r>
              <a:rPr lang="en-US" sz="1200" spc="-30" dirty="0">
                <a:latin typeface="Calibri Light" panose="020F0302020204030204" pitchFamily="34" charset="0"/>
              </a:rPr>
              <a:t> r</a:t>
            </a:r>
            <a:r>
              <a:rPr lang="en-US" sz="1200" i="1" spc="-30" dirty="0">
                <a:latin typeface="Calibri Light" panose="020F0302020204030204" pitchFamily="34" charset="0"/>
              </a:rPr>
              <a:t>epresentations or guarantees regarding the claims-paying ability of the issuing insurance company.</a:t>
            </a:r>
            <a:endParaRPr lang="en-US" sz="1200" spc="-3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E60EB58-EF7E-435A-8B07-B5BCF3AF119F}"/>
              </a:ext>
            </a:extLst>
          </p:cNvPr>
          <p:cNvSpPr>
            <a:spLocks noGrp="1"/>
          </p:cNvSpPr>
          <p:nvPr>
            <p:ph type="sldNum" sz="quarter" idx="12"/>
          </p:nvPr>
        </p:nvSpPr>
        <p:spPr>
          <a:xfrm>
            <a:off x="8601633" y="4631177"/>
            <a:ext cx="267837" cy="273844"/>
          </a:xfrm>
          <a:prstGeom prst="rect">
            <a:avLst/>
          </a:prstGeom>
        </p:spPr>
        <p:txBody>
          <a:bodyPr/>
          <a:lstStyle/>
          <a:p>
            <a:fld id="{82EE24B5-652C-4DB5-B7C3-B5BBEC1280B1}" type="slidenum">
              <a:rPr lang="en-US" smtClean="0"/>
              <a:t>‹#›</a:t>
            </a:fld>
            <a:endParaRPr lang="en-US" dirty="0"/>
          </a:p>
        </p:txBody>
      </p:sp>
      <p:sp>
        <p:nvSpPr>
          <p:cNvPr id="2" name="Title 1">
            <a:extLst>
              <a:ext uri="{FF2B5EF4-FFF2-40B4-BE49-F238E27FC236}">
                <a16:creationId xmlns:a16="http://schemas.microsoft.com/office/drawing/2014/main" id="{E7F76098-6FA1-470A-BEF4-E4B0AC75E8FE}"/>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47F57DE0-C032-4FCC-9006-09C2C328A665}"/>
              </a:ext>
            </a:extLst>
          </p:cNvPr>
          <p:cNvSpPr>
            <a:spLocks noGrp="1"/>
          </p:cNvSpPr>
          <p:nvPr>
            <p:ph type="dt" sz="half" idx="10"/>
          </p:nvPr>
        </p:nvSpPr>
        <p:spPr/>
        <p:txBody>
          <a:bodyPr/>
          <a:lstStyle/>
          <a:p>
            <a:fld id="{397CD216-73DE-4B96-8E1B-BB64D86142BB}" type="datetime1">
              <a:rPr lang="en-US" smtClean="0"/>
              <a:t>7/14/2026</a:t>
            </a:fld>
            <a:endParaRPr lang="en-US" dirty="0"/>
          </a:p>
        </p:txBody>
      </p:sp>
      <p:sp>
        <p:nvSpPr>
          <p:cNvPr id="6" name="Footer Placeholder 5">
            <a:extLst>
              <a:ext uri="{FF2B5EF4-FFF2-40B4-BE49-F238E27FC236}">
                <a16:creationId xmlns:a16="http://schemas.microsoft.com/office/drawing/2014/main" id="{90C776CB-2819-4488-9012-A6EA22079A47}"/>
              </a:ext>
            </a:extLst>
          </p:cNvPr>
          <p:cNvSpPr>
            <a:spLocks noGrp="1"/>
          </p:cNvSpPr>
          <p:nvPr>
            <p:ph type="ftr" sz="quarter" idx="11"/>
          </p:nvPr>
        </p:nvSpPr>
        <p:spPr/>
        <p:txBody>
          <a:bodyPr/>
          <a:lstStyle/>
          <a:p>
            <a:endParaRPr lang="en-US" dirty="0"/>
          </a:p>
        </p:txBody>
      </p:sp>
      <p:sp>
        <p:nvSpPr>
          <p:cNvPr id="12" name="Picture Placeholder 11">
            <a:extLst>
              <a:ext uri="{FF2B5EF4-FFF2-40B4-BE49-F238E27FC236}">
                <a16:creationId xmlns:a16="http://schemas.microsoft.com/office/drawing/2014/main" id="{B15EEB49-54F4-404C-9B31-AD488BFCB2E0}"/>
              </a:ext>
            </a:extLst>
          </p:cNvPr>
          <p:cNvSpPr>
            <a:spLocks noGrp="1"/>
          </p:cNvSpPr>
          <p:nvPr>
            <p:ph type="pic" sz="quarter" idx="14"/>
          </p:nvPr>
        </p:nvSpPr>
        <p:spPr>
          <a:xfrm>
            <a:off x="1329309" y="1664436"/>
            <a:ext cx="1810512" cy="1810512"/>
          </a:xfrm>
          <a:prstGeom prst="ellipse">
            <a:avLst/>
          </a:prstGeom>
          <a:noFill/>
          <a:ln w="387350">
            <a:noFill/>
          </a:ln>
        </p:spPr>
        <p:txBody>
          <a:bodyPr/>
          <a:lstStyle/>
          <a:p>
            <a:r>
              <a:rPr lang="en-US"/>
              <a:t>Click icon to add picture</a:t>
            </a:r>
            <a:endParaRPr lang="en-US" dirty="0"/>
          </a:p>
        </p:txBody>
      </p:sp>
      <p:sp>
        <p:nvSpPr>
          <p:cNvPr id="17" name="Picture Placeholder 11">
            <a:extLst>
              <a:ext uri="{FF2B5EF4-FFF2-40B4-BE49-F238E27FC236}">
                <a16:creationId xmlns:a16="http://schemas.microsoft.com/office/drawing/2014/main" id="{6B2DD458-866A-421E-9AD0-B0D9E1195728}"/>
              </a:ext>
            </a:extLst>
          </p:cNvPr>
          <p:cNvSpPr>
            <a:spLocks noGrp="1"/>
          </p:cNvSpPr>
          <p:nvPr>
            <p:ph type="pic" sz="quarter" idx="17"/>
          </p:nvPr>
        </p:nvSpPr>
        <p:spPr>
          <a:xfrm>
            <a:off x="6004179" y="1647062"/>
            <a:ext cx="1810512" cy="1810512"/>
          </a:xfrm>
          <a:prstGeom prst="ellipse">
            <a:avLst/>
          </a:prstGeom>
          <a:noFill/>
          <a:ln w="387350">
            <a:noFill/>
          </a:ln>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57A4D097-9603-42DC-888D-8039CE6ADC94}"/>
              </a:ext>
            </a:extLst>
          </p:cNvPr>
          <p:cNvSpPr>
            <a:spLocks noGrp="1"/>
          </p:cNvSpPr>
          <p:nvPr>
            <p:ph type="pic" sz="quarter" idx="16"/>
          </p:nvPr>
        </p:nvSpPr>
        <p:spPr>
          <a:xfrm>
            <a:off x="3440430" y="1514374"/>
            <a:ext cx="2263140" cy="2263140"/>
          </a:xfrm>
          <a:prstGeom prst="ellipse">
            <a:avLst/>
          </a:prstGeom>
          <a:noFill/>
        </p:spPr>
        <p:txBody>
          <a:bodyPr/>
          <a:lstStyle/>
          <a:p>
            <a:r>
              <a:rPr lang="en-US"/>
              <a:t>Click icon to add picture</a:t>
            </a:r>
            <a:endParaRPr lang="en-US" dirty="0"/>
          </a:p>
        </p:txBody>
      </p:sp>
      <p:sp>
        <p:nvSpPr>
          <p:cNvPr id="25" name="Text Placeholder 23">
            <a:extLst>
              <a:ext uri="{FF2B5EF4-FFF2-40B4-BE49-F238E27FC236}">
                <a16:creationId xmlns:a16="http://schemas.microsoft.com/office/drawing/2014/main" id="{B9B9E0BA-35AD-4D69-9A03-35F2509C2C27}"/>
              </a:ext>
            </a:extLst>
          </p:cNvPr>
          <p:cNvSpPr>
            <a:spLocks noGrp="1"/>
          </p:cNvSpPr>
          <p:nvPr>
            <p:ph type="body" sz="quarter" idx="19"/>
          </p:nvPr>
        </p:nvSpPr>
        <p:spPr>
          <a:xfrm>
            <a:off x="1209675" y="3775473"/>
            <a:ext cx="2025254" cy="553640"/>
          </a:xfrm>
        </p:spPr>
        <p:txBody>
          <a:bodyPr>
            <a:normAutofit/>
          </a:bodyPr>
          <a:lstStyle>
            <a:lvl1pPr marL="0" indent="0" algn="ctr">
              <a:buNone/>
              <a:defRPr sz="1500">
                <a:solidFill>
                  <a:schemeClr val="bg1">
                    <a:lumMod val="95000"/>
                  </a:schemeClr>
                </a:solidFill>
                <a:latin typeface="+mj-lt"/>
              </a:defRPr>
            </a:lvl1pPr>
          </a:lstStyle>
          <a:p>
            <a:pPr lvl="0"/>
            <a:r>
              <a:rPr lang="en-US"/>
              <a:t>Click to edit Master text styles</a:t>
            </a:r>
          </a:p>
        </p:txBody>
      </p:sp>
      <p:sp>
        <p:nvSpPr>
          <p:cNvPr id="26" name="Text Placeholder 23">
            <a:extLst>
              <a:ext uri="{FF2B5EF4-FFF2-40B4-BE49-F238E27FC236}">
                <a16:creationId xmlns:a16="http://schemas.microsoft.com/office/drawing/2014/main" id="{B1CC61B3-695C-423D-8F0B-45674DC932B3}"/>
              </a:ext>
            </a:extLst>
          </p:cNvPr>
          <p:cNvSpPr>
            <a:spLocks noGrp="1"/>
          </p:cNvSpPr>
          <p:nvPr>
            <p:ph type="body" sz="quarter" idx="20"/>
          </p:nvPr>
        </p:nvSpPr>
        <p:spPr>
          <a:xfrm>
            <a:off x="3559373" y="3927526"/>
            <a:ext cx="2025254" cy="553640"/>
          </a:xfrm>
        </p:spPr>
        <p:txBody>
          <a:bodyPr>
            <a:normAutofit/>
          </a:bodyPr>
          <a:lstStyle>
            <a:lvl1pPr marL="0" indent="0" algn="ctr">
              <a:buNone/>
              <a:defRPr sz="1500">
                <a:solidFill>
                  <a:schemeClr val="bg1">
                    <a:lumMod val="95000"/>
                  </a:schemeClr>
                </a:solidFill>
                <a:latin typeface="+mj-lt"/>
              </a:defRPr>
            </a:lvl1pPr>
          </a:lstStyle>
          <a:p>
            <a:pPr lvl="0"/>
            <a:r>
              <a:rPr lang="en-US"/>
              <a:t>Click to edit Master text styles</a:t>
            </a:r>
          </a:p>
        </p:txBody>
      </p:sp>
      <p:sp>
        <p:nvSpPr>
          <p:cNvPr id="27" name="Text Placeholder 23">
            <a:extLst>
              <a:ext uri="{FF2B5EF4-FFF2-40B4-BE49-F238E27FC236}">
                <a16:creationId xmlns:a16="http://schemas.microsoft.com/office/drawing/2014/main" id="{B870F23E-35A1-4942-A685-641AA883066A}"/>
              </a:ext>
            </a:extLst>
          </p:cNvPr>
          <p:cNvSpPr>
            <a:spLocks noGrp="1"/>
          </p:cNvSpPr>
          <p:nvPr>
            <p:ph type="body" sz="quarter" idx="21"/>
          </p:nvPr>
        </p:nvSpPr>
        <p:spPr>
          <a:xfrm>
            <a:off x="5909071" y="3775473"/>
            <a:ext cx="2025254" cy="553640"/>
          </a:xfrm>
        </p:spPr>
        <p:txBody>
          <a:bodyPr>
            <a:normAutofit/>
          </a:bodyPr>
          <a:lstStyle>
            <a:lvl1pPr marL="0" indent="0" algn="ctr">
              <a:buNone/>
              <a:defRPr sz="1500">
                <a:solidFill>
                  <a:schemeClr val="bg1">
                    <a:lumMod val="95000"/>
                  </a:schemeClr>
                </a:solidFill>
                <a:latin typeface="+mj-lt"/>
              </a:defRPr>
            </a:lvl1pPr>
          </a:lstStyle>
          <a:p>
            <a:pPr lvl="0"/>
            <a:r>
              <a:rPr lang="en-US"/>
              <a:t>Click to edit Master text styles</a:t>
            </a:r>
          </a:p>
        </p:txBody>
      </p:sp>
      <p:sp>
        <p:nvSpPr>
          <p:cNvPr id="29" name="Picture Placeholder 28">
            <a:extLst>
              <a:ext uri="{FF2B5EF4-FFF2-40B4-BE49-F238E27FC236}">
                <a16:creationId xmlns:a16="http://schemas.microsoft.com/office/drawing/2014/main" id="{863B8202-88BB-4ED4-B936-9D9C0B4C8D17}"/>
              </a:ext>
            </a:extLst>
          </p:cNvPr>
          <p:cNvSpPr>
            <a:spLocks noGrp="1"/>
          </p:cNvSpPr>
          <p:nvPr>
            <p:ph type="pic" sz="quarter" idx="22"/>
          </p:nvPr>
        </p:nvSpPr>
        <p:spPr>
          <a:xfrm>
            <a:off x="0" y="0"/>
            <a:ext cx="9144000" cy="5143500"/>
          </a:xfrm>
        </p:spPr>
        <p:txBody>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1732632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9.png"/><Relationship Id="rId7" Type="http://schemas.openxmlformats.org/officeDocument/2006/relationships/image" Target="../media/image19.png"/><Relationship Id="rId12"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748"/>
        </a:solidFill>
        <a:effectLst/>
      </p:bgPr>
    </p:bg>
    <p:spTree>
      <p:nvGrpSpPr>
        <p:cNvPr id="1" name=""/>
        <p:cNvGrpSpPr/>
        <p:nvPr/>
      </p:nvGrpSpPr>
      <p:grpSpPr>
        <a:xfrm>
          <a:off x="0" y="0"/>
          <a:ext cx="0" cy="0"/>
          <a:chOff x="0" y="0"/>
          <a:chExt cx="0" cy="0"/>
        </a:xfrm>
      </p:grpSpPr>
      <p:sp>
        <p:nvSpPr>
          <p:cNvPr id="2" name="Shape 0"/>
          <p:cNvSpPr/>
          <p:nvPr/>
        </p:nvSpPr>
        <p:spPr>
          <a:xfrm>
            <a:off x="0" y="0"/>
            <a:ext cx="4389120" cy="5143500"/>
          </a:xfrm>
          <a:prstGeom prst="rect">
            <a:avLst/>
          </a:prstGeom>
          <a:solidFill>
            <a:srgbClr val="1A2748"/>
          </a:solidFill>
          <a:ln/>
        </p:spPr>
        <p:txBody>
          <a:bodyPr/>
          <a:lstStyle/>
          <a:p>
            <a:endParaRPr lang="en-US"/>
          </a:p>
        </p:txBody>
      </p:sp>
      <p:sp>
        <p:nvSpPr>
          <p:cNvPr id="3" name="Shape 1"/>
          <p:cNvSpPr/>
          <p:nvPr/>
        </p:nvSpPr>
        <p:spPr>
          <a:xfrm>
            <a:off x="4389120" y="0"/>
            <a:ext cx="4754880" cy="5143500"/>
          </a:xfrm>
          <a:prstGeom prst="rect">
            <a:avLst/>
          </a:prstGeom>
          <a:solidFill>
            <a:srgbClr val="1F3262"/>
          </a:solidFill>
          <a:ln/>
        </p:spPr>
        <p:txBody>
          <a:bodyPr/>
          <a:lstStyle/>
          <a:p>
            <a:endParaRPr lang="en-US"/>
          </a:p>
        </p:txBody>
      </p:sp>
      <p:sp>
        <p:nvSpPr>
          <p:cNvPr id="4" name="Shape 2"/>
          <p:cNvSpPr/>
          <p:nvPr/>
        </p:nvSpPr>
        <p:spPr>
          <a:xfrm>
            <a:off x="4361688" y="0"/>
            <a:ext cx="54864" cy="5143500"/>
          </a:xfrm>
          <a:prstGeom prst="rect">
            <a:avLst/>
          </a:prstGeom>
          <a:solidFill>
            <a:srgbClr val="C5A028"/>
          </a:solidFill>
          <a:ln/>
        </p:spPr>
        <p:txBody>
          <a:bodyPr/>
          <a:lstStyle/>
          <a:p>
            <a:endParaRPr lang="en-US"/>
          </a:p>
        </p:txBody>
      </p:sp>
      <p:sp>
        <p:nvSpPr>
          <p:cNvPr id="5" name="Shape 3"/>
          <p:cNvSpPr/>
          <p:nvPr/>
        </p:nvSpPr>
        <p:spPr>
          <a:xfrm>
            <a:off x="0" y="4892040"/>
            <a:ext cx="9144000" cy="251460"/>
          </a:xfrm>
          <a:prstGeom prst="rect">
            <a:avLst/>
          </a:prstGeom>
          <a:solidFill>
            <a:srgbClr val="C5A028"/>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365760" y="244824"/>
            <a:ext cx="2286000" cy="827532"/>
          </a:xfrm>
          <a:prstGeom prst="rect">
            <a:avLst/>
          </a:prstGeom>
        </p:spPr>
      </p:pic>
      <p:sp>
        <p:nvSpPr>
          <p:cNvPr id="7" name="Shape 4"/>
          <p:cNvSpPr/>
          <p:nvPr/>
        </p:nvSpPr>
        <p:spPr>
          <a:xfrm>
            <a:off x="365760" y="1115568"/>
            <a:ext cx="1645920" cy="36576"/>
          </a:xfrm>
          <a:prstGeom prst="rect">
            <a:avLst/>
          </a:prstGeom>
          <a:solidFill>
            <a:srgbClr val="5B7DC0"/>
          </a:solidFill>
          <a:ln/>
        </p:spPr>
        <p:txBody>
          <a:bodyPr/>
          <a:lstStyle/>
          <a:p>
            <a:endParaRPr lang="en-US"/>
          </a:p>
        </p:txBody>
      </p:sp>
      <p:sp>
        <p:nvSpPr>
          <p:cNvPr id="8" name="Text 5"/>
          <p:cNvSpPr/>
          <p:nvPr/>
        </p:nvSpPr>
        <p:spPr>
          <a:xfrm>
            <a:off x="365760" y="1261872"/>
            <a:ext cx="3657600" cy="1737360"/>
          </a:xfrm>
          <a:prstGeom prst="rect">
            <a:avLst/>
          </a:prstGeom>
          <a:noFill/>
          <a:ln/>
        </p:spPr>
        <p:txBody>
          <a:bodyPr wrap="square" rtlCol="0" anchor="ctr"/>
          <a:lstStyle/>
          <a:p>
            <a:pPr marL="0" indent="0">
              <a:lnSpc>
                <a:spcPct val="125000"/>
              </a:lnSpc>
              <a:buNone/>
            </a:pPr>
            <a:r>
              <a:rPr lang="en-US" sz="2700" b="1" dirty="0">
                <a:solidFill>
                  <a:srgbClr val="FFFFFF"/>
                </a:solidFill>
                <a:latin typeface="Calibri" pitchFamily="34" charset="0"/>
                <a:ea typeface="Calibri" pitchFamily="34" charset="-122"/>
                <a:cs typeface="Calibri" pitchFamily="34" charset="-120"/>
              </a:rPr>
              <a:t>The Capitas Financial</a:t>
            </a:r>
            <a:endParaRPr lang="en-US" sz="2700" dirty="0"/>
          </a:p>
          <a:p>
            <a:pPr marL="0" indent="0">
              <a:lnSpc>
                <a:spcPct val="125000"/>
              </a:lnSpc>
              <a:buNone/>
            </a:pPr>
            <a:r>
              <a:rPr lang="en-US" sz="2700" b="1" dirty="0">
                <a:solidFill>
                  <a:srgbClr val="FFFFFF"/>
                </a:solidFill>
                <a:latin typeface="Calibri" pitchFamily="34" charset="0"/>
                <a:ea typeface="Calibri" pitchFamily="34" charset="-122"/>
                <a:cs typeface="Calibri" pitchFamily="34" charset="-120"/>
              </a:rPr>
              <a:t>Private Wealth Platform</a:t>
            </a:r>
            <a:endParaRPr lang="en-US" sz="2700" dirty="0"/>
          </a:p>
        </p:txBody>
      </p:sp>
      <p:sp>
        <p:nvSpPr>
          <p:cNvPr id="9" name="Text 6"/>
          <p:cNvSpPr/>
          <p:nvPr/>
        </p:nvSpPr>
        <p:spPr>
          <a:xfrm>
            <a:off x="365760" y="3090672"/>
            <a:ext cx="3657600" cy="777240"/>
          </a:xfrm>
          <a:prstGeom prst="rect">
            <a:avLst/>
          </a:prstGeom>
          <a:noFill/>
          <a:ln/>
        </p:spPr>
        <p:txBody>
          <a:bodyPr wrap="square" rtlCol="0" anchor="ctr"/>
          <a:lstStyle/>
          <a:p>
            <a:pPr marL="0" indent="0">
              <a:lnSpc>
                <a:spcPct val="140000"/>
              </a:lnSpc>
              <a:buNone/>
            </a:pPr>
            <a:r>
              <a:rPr lang="en-US" sz="1250" dirty="0">
                <a:solidFill>
                  <a:srgbClr val="E4E9F2"/>
                </a:solidFill>
                <a:latin typeface="Calibri" pitchFamily="34" charset="0"/>
                <a:ea typeface="Calibri" pitchFamily="34" charset="-122"/>
                <a:cs typeface="Calibri" pitchFamily="34" charset="-120"/>
              </a:rPr>
              <a:t>Partnering with the nation's leading</a:t>
            </a:r>
            <a:endParaRPr lang="en-US" sz="1250" dirty="0"/>
          </a:p>
          <a:p>
            <a:pPr marL="0" indent="0">
              <a:lnSpc>
                <a:spcPct val="140000"/>
              </a:lnSpc>
              <a:buNone/>
            </a:pPr>
            <a:r>
              <a:rPr lang="en-US" sz="1250" dirty="0">
                <a:solidFill>
                  <a:srgbClr val="E4E9F2"/>
                </a:solidFill>
                <a:latin typeface="Calibri" pitchFamily="34" charset="0"/>
                <a:ea typeface="Calibri" pitchFamily="34" charset="-122"/>
                <a:cs typeface="Calibri" pitchFamily="34" charset="-120"/>
              </a:rPr>
              <a:t>financial institutions since 2001</a:t>
            </a:r>
            <a:endParaRPr lang="en-US" sz="1250" dirty="0"/>
          </a:p>
        </p:txBody>
      </p:sp>
      <p:sp>
        <p:nvSpPr>
          <p:cNvPr id="10" name="Text 7"/>
          <p:cNvSpPr/>
          <p:nvPr/>
        </p:nvSpPr>
        <p:spPr>
          <a:xfrm>
            <a:off x="0" y="4901184"/>
            <a:ext cx="9144000" cy="228600"/>
          </a:xfrm>
          <a:prstGeom prst="rect">
            <a:avLst/>
          </a:prstGeom>
          <a:noFill/>
          <a:ln/>
        </p:spPr>
        <p:txBody>
          <a:bodyPr wrap="square" lIns="0" tIns="0" rIns="0" bIns="0" rtlCol="0" anchor="ctr"/>
          <a:lstStyle/>
          <a:p>
            <a:pPr marL="0" indent="0" algn="ctr">
              <a:buNone/>
            </a:pPr>
            <a:r>
              <a:rPr lang="en-US" sz="900" b="1" dirty="0">
                <a:solidFill>
                  <a:srgbClr val="1A2748"/>
                </a:solidFill>
                <a:latin typeface="Calibri" pitchFamily="34" charset="0"/>
                <a:ea typeface="Calibri" pitchFamily="34" charset="-122"/>
                <a:cs typeface="Calibri" pitchFamily="34" charset="-120"/>
              </a:rPr>
              <a:t>Institutional Distribution Platform  |  For Financial Advisor Use Only. Not For Use with the Public.  | 2026  | ML26-005378 </a:t>
            </a:r>
            <a:endParaRPr lang="en-US" sz="900" dirty="0"/>
          </a:p>
        </p:txBody>
      </p:sp>
      <p:sp>
        <p:nvSpPr>
          <p:cNvPr id="11" name="Shape 8"/>
          <p:cNvSpPr/>
          <p:nvPr/>
        </p:nvSpPr>
        <p:spPr>
          <a:xfrm>
            <a:off x="4617720" y="457200"/>
            <a:ext cx="2011680" cy="1920240"/>
          </a:xfrm>
          <a:prstGeom prst="rect">
            <a:avLst/>
          </a:prstGeom>
          <a:solidFill>
            <a:srgbClr val="1A2748"/>
          </a:solidFill>
          <a:ln/>
          <a:effectLst>
            <a:outerShdw blurRad="203200" dist="38100" dir="8100000" algn="bl" rotWithShape="0">
              <a:srgbClr val="000000">
                <a:alpha val="18000"/>
              </a:srgbClr>
            </a:outerShdw>
          </a:effectLst>
        </p:spPr>
        <p:txBody>
          <a:bodyPr/>
          <a:lstStyle/>
          <a:p>
            <a:endParaRPr lang="en-US"/>
          </a:p>
        </p:txBody>
      </p:sp>
      <p:sp>
        <p:nvSpPr>
          <p:cNvPr id="12" name="Shape 9"/>
          <p:cNvSpPr/>
          <p:nvPr/>
        </p:nvSpPr>
        <p:spPr>
          <a:xfrm>
            <a:off x="4617720" y="457200"/>
            <a:ext cx="2011680" cy="54864"/>
          </a:xfrm>
          <a:prstGeom prst="rect">
            <a:avLst/>
          </a:prstGeom>
          <a:solidFill>
            <a:srgbClr val="C5A028"/>
          </a:solidFill>
          <a:ln/>
        </p:spPr>
        <p:txBody>
          <a:bodyPr/>
          <a:lstStyle/>
          <a:p>
            <a:endParaRPr lang="en-US"/>
          </a:p>
        </p:txBody>
      </p:sp>
      <p:sp>
        <p:nvSpPr>
          <p:cNvPr id="13" name="Text 10"/>
          <p:cNvSpPr/>
          <p:nvPr/>
        </p:nvSpPr>
        <p:spPr>
          <a:xfrm>
            <a:off x="4617720" y="822960"/>
            <a:ext cx="2011680" cy="731520"/>
          </a:xfrm>
          <a:prstGeom prst="rect">
            <a:avLst/>
          </a:prstGeom>
          <a:noFill/>
          <a:ln/>
        </p:spPr>
        <p:txBody>
          <a:bodyPr wrap="square" rtlCol="0" anchor="ctr"/>
          <a:lstStyle/>
          <a:p>
            <a:pPr marL="0" indent="0" algn="ctr">
              <a:buNone/>
            </a:pPr>
            <a:r>
              <a:rPr lang="en-US" sz="3400" b="1" dirty="0">
                <a:solidFill>
                  <a:srgbClr val="E8C547"/>
                </a:solidFill>
                <a:latin typeface="Calibri" pitchFamily="34" charset="0"/>
                <a:ea typeface="Calibri" pitchFamily="34" charset="-122"/>
                <a:cs typeface="Calibri" pitchFamily="34" charset="-120"/>
              </a:rPr>
              <a:t>$1B+</a:t>
            </a:r>
            <a:endParaRPr lang="en-US" sz="3400" dirty="0"/>
          </a:p>
        </p:txBody>
      </p:sp>
      <p:sp>
        <p:nvSpPr>
          <p:cNvPr id="14" name="Text 11"/>
          <p:cNvSpPr/>
          <p:nvPr/>
        </p:nvSpPr>
        <p:spPr>
          <a:xfrm>
            <a:off x="4617720" y="1600200"/>
            <a:ext cx="2011680" cy="640080"/>
          </a:xfrm>
          <a:prstGeom prst="rect">
            <a:avLst/>
          </a:prstGeom>
          <a:noFill/>
          <a:ln/>
        </p:spPr>
        <p:txBody>
          <a:bodyPr wrap="square" rtlCol="0" anchor="ctr"/>
          <a:lstStyle/>
          <a:p>
            <a:pPr marL="0" indent="0" algn="ctr">
              <a:lnSpc>
                <a:spcPct val="130000"/>
              </a:lnSpc>
              <a:buNone/>
            </a:pPr>
            <a:r>
              <a:rPr lang="en-US" sz="1000" dirty="0">
                <a:solidFill>
                  <a:srgbClr val="E4E9F2"/>
                </a:solidFill>
                <a:latin typeface="Calibri" pitchFamily="34" charset="0"/>
                <a:ea typeface="Calibri" pitchFamily="34" charset="-122"/>
                <a:cs typeface="Calibri" pitchFamily="34" charset="-120"/>
              </a:rPr>
              <a:t>Insurance Premiums</a:t>
            </a:r>
            <a:endParaRPr lang="en-US" sz="1000" dirty="0"/>
          </a:p>
          <a:p>
            <a:pPr marL="0" indent="0" algn="ctr">
              <a:lnSpc>
                <a:spcPct val="130000"/>
              </a:lnSpc>
              <a:buNone/>
            </a:pPr>
            <a:r>
              <a:rPr lang="en-US" sz="1000" dirty="0">
                <a:solidFill>
                  <a:srgbClr val="E4E9F2"/>
                </a:solidFill>
                <a:latin typeface="Calibri" pitchFamily="34" charset="0"/>
                <a:ea typeface="Calibri" pitchFamily="34" charset="-122"/>
                <a:cs typeface="Calibri" pitchFamily="34" charset="-120"/>
              </a:rPr>
              <a:t>Since 2021</a:t>
            </a:r>
            <a:endParaRPr lang="en-US" sz="1000" dirty="0"/>
          </a:p>
        </p:txBody>
      </p:sp>
      <p:sp>
        <p:nvSpPr>
          <p:cNvPr id="15" name="Shape 12"/>
          <p:cNvSpPr/>
          <p:nvPr/>
        </p:nvSpPr>
        <p:spPr>
          <a:xfrm>
            <a:off x="6793992" y="457200"/>
            <a:ext cx="2011680" cy="1920240"/>
          </a:xfrm>
          <a:prstGeom prst="rect">
            <a:avLst/>
          </a:prstGeom>
          <a:solidFill>
            <a:srgbClr val="1A2748"/>
          </a:solidFill>
          <a:ln/>
          <a:effectLst>
            <a:outerShdw blurRad="203200" dist="38100" dir="8100000" algn="bl" rotWithShape="0">
              <a:srgbClr val="000000">
                <a:alpha val="18000"/>
              </a:srgbClr>
            </a:outerShdw>
          </a:effectLst>
        </p:spPr>
        <p:txBody>
          <a:bodyPr/>
          <a:lstStyle/>
          <a:p>
            <a:endParaRPr lang="en-US"/>
          </a:p>
        </p:txBody>
      </p:sp>
      <p:sp>
        <p:nvSpPr>
          <p:cNvPr id="16" name="Shape 13"/>
          <p:cNvSpPr/>
          <p:nvPr/>
        </p:nvSpPr>
        <p:spPr>
          <a:xfrm>
            <a:off x="6793992" y="457200"/>
            <a:ext cx="2011680" cy="54864"/>
          </a:xfrm>
          <a:prstGeom prst="rect">
            <a:avLst/>
          </a:prstGeom>
          <a:solidFill>
            <a:srgbClr val="C5A028"/>
          </a:solidFill>
          <a:ln/>
        </p:spPr>
        <p:txBody>
          <a:bodyPr/>
          <a:lstStyle/>
          <a:p>
            <a:endParaRPr lang="en-US"/>
          </a:p>
        </p:txBody>
      </p:sp>
      <p:sp>
        <p:nvSpPr>
          <p:cNvPr id="17" name="Text 14"/>
          <p:cNvSpPr/>
          <p:nvPr/>
        </p:nvSpPr>
        <p:spPr>
          <a:xfrm>
            <a:off x="6793992" y="822960"/>
            <a:ext cx="2011680" cy="731520"/>
          </a:xfrm>
          <a:prstGeom prst="rect">
            <a:avLst/>
          </a:prstGeom>
          <a:noFill/>
          <a:ln/>
        </p:spPr>
        <p:txBody>
          <a:bodyPr wrap="square" rtlCol="0" anchor="ctr"/>
          <a:lstStyle/>
          <a:p>
            <a:pPr marL="0" indent="0" algn="ctr">
              <a:buNone/>
            </a:pPr>
            <a:r>
              <a:rPr lang="en-US" sz="3400" b="1" dirty="0">
                <a:solidFill>
                  <a:srgbClr val="E8C547"/>
                </a:solidFill>
                <a:latin typeface="Calibri" pitchFamily="34" charset="0"/>
                <a:ea typeface="Calibri" pitchFamily="34" charset="-122"/>
                <a:cs typeface="Calibri" pitchFamily="34" charset="-120"/>
              </a:rPr>
              <a:t>800K+</a:t>
            </a:r>
            <a:endParaRPr lang="en-US" sz="3400" dirty="0"/>
          </a:p>
        </p:txBody>
      </p:sp>
      <p:sp>
        <p:nvSpPr>
          <p:cNvPr id="18" name="Text 15"/>
          <p:cNvSpPr/>
          <p:nvPr/>
        </p:nvSpPr>
        <p:spPr>
          <a:xfrm>
            <a:off x="6793992" y="1600200"/>
            <a:ext cx="2011680" cy="640080"/>
          </a:xfrm>
          <a:prstGeom prst="rect">
            <a:avLst/>
          </a:prstGeom>
          <a:noFill/>
          <a:ln/>
        </p:spPr>
        <p:txBody>
          <a:bodyPr wrap="square" rtlCol="0" anchor="ctr"/>
          <a:lstStyle/>
          <a:p>
            <a:pPr marL="0" indent="0" algn="ctr">
              <a:lnSpc>
                <a:spcPct val="130000"/>
              </a:lnSpc>
              <a:buNone/>
            </a:pPr>
            <a:r>
              <a:rPr lang="en-US" sz="1000" dirty="0">
                <a:solidFill>
                  <a:srgbClr val="E4E9F2"/>
                </a:solidFill>
                <a:latin typeface="Calibri" pitchFamily="34" charset="0"/>
                <a:ea typeface="Calibri" pitchFamily="34" charset="-122"/>
                <a:cs typeface="Calibri" pitchFamily="34" charset="-120"/>
              </a:rPr>
              <a:t>In-Force</a:t>
            </a:r>
            <a:endParaRPr lang="en-US" sz="1000" dirty="0"/>
          </a:p>
          <a:p>
            <a:pPr marL="0" indent="0" algn="ctr">
              <a:lnSpc>
                <a:spcPct val="130000"/>
              </a:lnSpc>
              <a:buNone/>
            </a:pPr>
            <a:r>
              <a:rPr lang="en-US" sz="1000" dirty="0">
                <a:solidFill>
                  <a:srgbClr val="E4E9F2"/>
                </a:solidFill>
                <a:latin typeface="Calibri" pitchFamily="34" charset="0"/>
                <a:ea typeface="Calibri" pitchFamily="34" charset="-122"/>
                <a:cs typeface="Calibri" pitchFamily="34" charset="-120"/>
              </a:rPr>
              <a:t>Policies</a:t>
            </a:r>
            <a:endParaRPr lang="en-US" sz="1000" dirty="0"/>
          </a:p>
        </p:txBody>
      </p:sp>
      <p:sp>
        <p:nvSpPr>
          <p:cNvPr id="19" name="Shape 16"/>
          <p:cNvSpPr/>
          <p:nvPr/>
        </p:nvSpPr>
        <p:spPr>
          <a:xfrm>
            <a:off x="4617720" y="2633472"/>
            <a:ext cx="2011680" cy="1920240"/>
          </a:xfrm>
          <a:prstGeom prst="rect">
            <a:avLst/>
          </a:prstGeom>
          <a:solidFill>
            <a:srgbClr val="1A2748"/>
          </a:solidFill>
          <a:ln/>
          <a:effectLst>
            <a:outerShdw blurRad="203200" dist="38100" dir="8100000" algn="bl" rotWithShape="0">
              <a:srgbClr val="000000">
                <a:alpha val="18000"/>
              </a:srgbClr>
            </a:outerShdw>
          </a:effectLst>
        </p:spPr>
        <p:txBody>
          <a:bodyPr/>
          <a:lstStyle/>
          <a:p>
            <a:endParaRPr lang="en-US"/>
          </a:p>
        </p:txBody>
      </p:sp>
      <p:sp>
        <p:nvSpPr>
          <p:cNvPr id="20" name="Shape 17"/>
          <p:cNvSpPr/>
          <p:nvPr/>
        </p:nvSpPr>
        <p:spPr>
          <a:xfrm>
            <a:off x="4617720" y="2633472"/>
            <a:ext cx="2011680" cy="54864"/>
          </a:xfrm>
          <a:prstGeom prst="rect">
            <a:avLst/>
          </a:prstGeom>
          <a:solidFill>
            <a:srgbClr val="C5A028"/>
          </a:solidFill>
          <a:ln/>
        </p:spPr>
        <p:txBody>
          <a:bodyPr/>
          <a:lstStyle/>
          <a:p>
            <a:endParaRPr lang="en-US"/>
          </a:p>
        </p:txBody>
      </p:sp>
      <p:sp>
        <p:nvSpPr>
          <p:cNvPr id="21" name="Text 18"/>
          <p:cNvSpPr/>
          <p:nvPr/>
        </p:nvSpPr>
        <p:spPr>
          <a:xfrm>
            <a:off x="4617720" y="2999232"/>
            <a:ext cx="2011680" cy="731520"/>
          </a:xfrm>
          <a:prstGeom prst="rect">
            <a:avLst/>
          </a:prstGeom>
          <a:noFill/>
          <a:ln/>
        </p:spPr>
        <p:txBody>
          <a:bodyPr wrap="square" rtlCol="0" anchor="ctr"/>
          <a:lstStyle/>
          <a:p>
            <a:pPr marL="0" indent="0" algn="ctr">
              <a:buNone/>
            </a:pPr>
            <a:r>
              <a:rPr lang="en-US" sz="3400" b="1" dirty="0">
                <a:solidFill>
                  <a:srgbClr val="E8C547"/>
                </a:solidFill>
                <a:latin typeface="Calibri" pitchFamily="34" charset="0"/>
                <a:ea typeface="Calibri" pitchFamily="34" charset="-122"/>
                <a:cs typeface="Calibri" pitchFamily="34" charset="-120"/>
              </a:rPr>
              <a:t>$80B+</a:t>
            </a:r>
            <a:endParaRPr lang="en-US" sz="3400" dirty="0"/>
          </a:p>
        </p:txBody>
      </p:sp>
      <p:sp>
        <p:nvSpPr>
          <p:cNvPr id="22" name="Text 19"/>
          <p:cNvSpPr/>
          <p:nvPr/>
        </p:nvSpPr>
        <p:spPr>
          <a:xfrm>
            <a:off x="4617720" y="3776472"/>
            <a:ext cx="2011680" cy="640080"/>
          </a:xfrm>
          <a:prstGeom prst="rect">
            <a:avLst/>
          </a:prstGeom>
          <a:noFill/>
          <a:ln/>
        </p:spPr>
        <p:txBody>
          <a:bodyPr wrap="square" rtlCol="0" anchor="ctr"/>
          <a:lstStyle/>
          <a:p>
            <a:pPr marL="0" indent="0" algn="ctr">
              <a:lnSpc>
                <a:spcPct val="130000"/>
              </a:lnSpc>
              <a:buNone/>
            </a:pPr>
            <a:r>
              <a:rPr lang="en-US" sz="1000" dirty="0">
                <a:solidFill>
                  <a:srgbClr val="E4E9F2"/>
                </a:solidFill>
                <a:latin typeface="Calibri" pitchFamily="34" charset="0"/>
                <a:ea typeface="Calibri" pitchFamily="34" charset="-122"/>
                <a:cs typeface="Calibri" pitchFamily="34" charset="-120"/>
              </a:rPr>
              <a:t>In-Force</a:t>
            </a:r>
            <a:endParaRPr lang="en-US" sz="1000" dirty="0"/>
          </a:p>
          <a:p>
            <a:pPr marL="0" indent="0" algn="ctr">
              <a:lnSpc>
                <a:spcPct val="130000"/>
              </a:lnSpc>
              <a:buNone/>
            </a:pPr>
            <a:r>
              <a:rPr lang="en-US" sz="1000" dirty="0">
                <a:solidFill>
                  <a:srgbClr val="E4E9F2"/>
                </a:solidFill>
                <a:latin typeface="Calibri" pitchFamily="34" charset="0"/>
                <a:ea typeface="Calibri" pitchFamily="34" charset="-122"/>
                <a:cs typeface="Calibri" pitchFamily="34" charset="-120"/>
              </a:rPr>
              <a:t>Coverage</a:t>
            </a:r>
            <a:endParaRPr lang="en-US" sz="1000" dirty="0"/>
          </a:p>
        </p:txBody>
      </p:sp>
      <p:sp>
        <p:nvSpPr>
          <p:cNvPr id="23" name="Shape 20"/>
          <p:cNvSpPr/>
          <p:nvPr/>
        </p:nvSpPr>
        <p:spPr>
          <a:xfrm>
            <a:off x="6793992" y="2633472"/>
            <a:ext cx="2011680" cy="1920240"/>
          </a:xfrm>
          <a:prstGeom prst="rect">
            <a:avLst/>
          </a:prstGeom>
          <a:solidFill>
            <a:srgbClr val="1A2748"/>
          </a:solidFill>
          <a:ln/>
          <a:effectLst>
            <a:outerShdw blurRad="203200" dist="38100" dir="8100000" algn="bl" rotWithShape="0">
              <a:srgbClr val="000000">
                <a:alpha val="18000"/>
              </a:srgbClr>
            </a:outerShdw>
          </a:effectLst>
        </p:spPr>
        <p:txBody>
          <a:bodyPr/>
          <a:lstStyle/>
          <a:p>
            <a:endParaRPr lang="en-US"/>
          </a:p>
        </p:txBody>
      </p:sp>
      <p:sp>
        <p:nvSpPr>
          <p:cNvPr id="24" name="Shape 21"/>
          <p:cNvSpPr/>
          <p:nvPr/>
        </p:nvSpPr>
        <p:spPr>
          <a:xfrm>
            <a:off x="6793992" y="2633472"/>
            <a:ext cx="2011680" cy="54864"/>
          </a:xfrm>
          <a:prstGeom prst="rect">
            <a:avLst/>
          </a:prstGeom>
          <a:solidFill>
            <a:srgbClr val="C5A028"/>
          </a:solidFill>
          <a:ln/>
        </p:spPr>
        <p:txBody>
          <a:bodyPr/>
          <a:lstStyle/>
          <a:p>
            <a:endParaRPr lang="en-US"/>
          </a:p>
        </p:txBody>
      </p:sp>
      <p:sp>
        <p:nvSpPr>
          <p:cNvPr id="25" name="Text 22"/>
          <p:cNvSpPr/>
          <p:nvPr/>
        </p:nvSpPr>
        <p:spPr>
          <a:xfrm>
            <a:off x="6793992" y="2999232"/>
            <a:ext cx="2011680" cy="731520"/>
          </a:xfrm>
          <a:prstGeom prst="rect">
            <a:avLst/>
          </a:prstGeom>
          <a:noFill/>
          <a:ln/>
        </p:spPr>
        <p:txBody>
          <a:bodyPr wrap="square" rtlCol="0" anchor="ctr"/>
          <a:lstStyle/>
          <a:p>
            <a:pPr marL="0" indent="0" algn="ctr">
              <a:buNone/>
            </a:pPr>
            <a:r>
              <a:rPr lang="en-US" sz="3400" b="1" dirty="0">
                <a:solidFill>
                  <a:srgbClr val="E8C547"/>
                </a:solidFill>
                <a:latin typeface="Calibri" pitchFamily="34" charset="0"/>
                <a:ea typeface="Calibri" pitchFamily="34" charset="-122"/>
                <a:cs typeface="Calibri" pitchFamily="34" charset="-120"/>
              </a:rPr>
              <a:t>100+</a:t>
            </a:r>
            <a:endParaRPr lang="en-US" sz="3400" dirty="0"/>
          </a:p>
        </p:txBody>
      </p:sp>
      <p:sp>
        <p:nvSpPr>
          <p:cNvPr id="26" name="Text 23"/>
          <p:cNvSpPr/>
          <p:nvPr/>
        </p:nvSpPr>
        <p:spPr>
          <a:xfrm>
            <a:off x="6793992" y="3776472"/>
            <a:ext cx="2011680" cy="640080"/>
          </a:xfrm>
          <a:prstGeom prst="rect">
            <a:avLst/>
          </a:prstGeom>
          <a:noFill/>
          <a:ln/>
        </p:spPr>
        <p:txBody>
          <a:bodyPr wrap="square" rtlCol="0" anchor="ctr"/>
          <a:lstStyle/>
          <a:p>
            <a:pPr marL="0" indent="0" algn="ctr">
              <a:lnSpc>
                <a:spcPct val="130000"/>
              </a:lnSpc>
              <a:buNone/>
            </a:pPr>
            <a:r>
              <a:rPr lang="en-US" sz="1000" dirty="0">
                <a:solidFill>
                  <a:srgbClr val="E4E9F2"/>
                </a:solidFill>
                <a:latin typeface="Calibri" pitchFamily="34" charset="0"/>
                <a:ea typeface="Calibri" pitchFamily="34" charset="-122"/>
                <a:cs typeface="Calibri" pitchFamily="34" charset="-120"/>
              </a:rPr>
              <a:t>Local Field</a:t>
            </a:r>
            <a:endParaRPr lang="en-US" sz="1000" dirty="0"/>
          </a:p>
          <a:p>
            <a:pPr marL="0" indent="0" algn="ctr">
              <a:lnSpc>
                <a:spcPct val="130000"/>
              </a:lnSpc>
              <a:buNone/>
            </a:pPr>
            <a:r>
              <a:rPr lang="en-US" sz="1000" dirty="0">
                <a:solidFill>
                  <a:srgbClr val="E4E9F2"/>
                </a:solidFill>
                <a:latin typeface="Calibri" pitchFamily="34" charset="0"/>
                <a:ea typeface="Calibri" pitchFamily="34" charset="-122"/>
                <a:cs typeface="Calibri" pitchFamily="34" charset="-120"/>
              </a:rPr>
              <a:t>Consultants</a:t>
            </a:r>
            <a:endParaRPr lang="en-US" sz="1000" dirty="0"/>
          </a:p>
        </p:txBody>
      </p:sp>
      <p:sp>
        <p:nvSpPr>
          <p:cNvPr id="27" name="TextBox 26">
            <a:extLst>
              <a:ext uri="{FF2B5EF4-FFF2-40B4-BE49-F238E27FC236}">
                <a16:creationId xmlns:a16="http://schemas.microsoft.com/office/drawing/2014/main" id="{4291BB88-952D-038C-86E9-600B3F586BCF}"/>
              </a:ext>
            </a:extLst>
          </p:cNvPr>
          <p:cNvSpPr txBox="1"/>
          <p:nvPr/>
        </p:nvSpPr>
        <p:spPr>
          <a:xfrm>
            <a:off x="4617720" y="4624185"/>
            <a:ext cx="4187952" cy="230832"/>
          </a:xfrm>
          <a:prstGeom prst="rect">
            <a:avLst/>
          </a:prstGeom>
          <a:noFill/>
        </p:spPr>
        <p:txBody>
          <a:bodyPr wrap="square" rtlCol="0">
            <a:spAutoFit/>
          </a:bodyPr>
          <a:lstStyle/>
          <a:p>
            <a:r>
              <a:rPr lang="en-US" sz="900" dirty="0">
                <a:solidFill>
                  <a:schemeClr val="bg1"/>
                </a:solidFill>
              </a:rPr>
              <a:t>Source: ltcglobal.com,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1">
    <p:bg>
      <p:bgPr>
        <a:solidFill>
          <a:srgbClr val="F5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A2748"/>
          </a:solidFill>
          <a:ln/>
        </p:spPr>
        <p:txBody>
          <a:bodyPr/>
          <a:lstStyle/>
          <a:p>
            <a:endParaRPr lang="en-US"/>
          </a:p>
        </p:txBody>
      </p:sp>
      <p:sp>
        <p:nvSpPr>
          <p:cNvPr id="3" name="Shape 1"/>
          <p:cNvSpPr/>
          <p:nvPr/>
        </p:nvSpPr>
        <p:spPr>
          <a:xfrm>
            <a:off x="0" y="749808"/>
            <a:ext cx="9144000" cy="45720"/>
          </a:xfrm>
          <a:prstGeom prst="rect">
            <a:avLst/>
          </a:prstGeom>
          <a:solidFill>
            <a:srgbClr val="C5A028"/>
          </a:solidFill>
          <a:ln/>
        </p:spPr>
        <p:txBody>
          <a:bodyPr/>
          <a:lstStyle/>
          <a:p>
            <a:endParaRPr lang="en-US"/>
          </a:p>
        </p:txBody>
      </p:sp>
      <p:sp>
        <p:nvSpPr>
          <p:cNvPr id="5" name="Text 2"/>
          <p:cNvSpPr/>
          <p:nvPr/>
        </p:nvSpPr>
        <p:spPr>
          <a:xfrm>
            <a:off x="2286000" y="155448"/>
            <a:ext cx="6583680" cy="438912"/>
          </a:xfrm>
          <a:prstGeom prst="rect">
            <a:avLst/>
          </a:prstGeom>
          <a:noFill/>
          <a:ln/>
        </p:spPr>
        <p:txBody>
          <a:bodyPr wrap="square" lIns="0" tIns="0" rIns="0" bIns="0" rtlCol="0" anchor="ctr"/>
          <a:lstStyle/>
          <a:p>
            <a:pPr marL="0" indent="0" algn="r">
              <a:buNone/>
            </a:pPr>
            <a:r>
              <a:rPr lang="en-US" sz="2000" b="1" dirty="0">
                <a:solidFill>
                  <a:srgbClr val="FFFFFF"/>
                </a:solidFill>
                <a:latin typeface="Calibri" pitchFamily="34" charset="0"/>
                <a:ea typeface="Calibri" pitchFamily="34" charset="-122"/>
                <a:cs typeface="Calibri" pitchFamily="34" charset="-120"/>
              </a:rPr>
              <a:t>Important Disclosures</a:t>
            </a:r>
            <a:endParaRPr lang="en-US" sz="2000" dirty="0"/>
          </a:p>
        </p:txBody>
      </p:sp>
      <p:sp>
        <p:nvSpPr>
          <p:cNvPr id="6" name="Shape 3"/>
          <p:cNvSpPr/>
          <p:nvPr/>
        </p:nvSpPr>
        <p:spPr>
          <a:xfrm>
            <a:off x="274320" y="914400"/>
            <a:ext cx="8595360" cy="3886200"/>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7" name="Shape 4"/>
          <p:cNvSpPr/>
          <p:nvPr/>
        </p:nvSpPr>
        <p:spPr>
          <a:xfrm>
            <a:off x="274320" y="914400"/>
            <a:ext cx="64008" cy="3886200"/>
          </a:xfrm>
          <a:prstGeom prst="rect">
            <a:avLst/>
          </a:prstGeom>
          <a:solidFill>
            <a:srgbClr val="8E9BB0"/>
          </a:solidFill>
          <a:ln/>
        </p:spPr>
        <p:txBody>
          <a:bodyPr/>
          <a:lstStyle/>
          <a:p>
            <a:endParaRPr lang="en-US"/>
          </a:p>
        </p:txBody>
      </p:sp>
      <p:sp>
        <p:nvSpPr>
          <p:cNvPr id="8" name="Text 5"/>
          <p:cNvSpPr/>
          <p:nvPr/>
        </p:nvSpPr>
        <p:spPr>
          <a:xfrm>
            <a:off x="502920" y="1024128"/>
            <a:ext cx="8229600" cy="2893531"/>
          </a:xfrm>
          <a:prstGeom prst="rect">
            <a:avLst/>
          </a:prstGeom>
          <a:noFill/>
          <a:ln/>
        </p:spPr>
        <p:txBody>
          <a:bodyPr wrap="square" rtlCol="0" anchor="t"/>
          <a:lstStyle/>
          <a:p>
            <a:pPr>
              <a:spcAft>
                <a:spcPts val="600"/>
              </a:spcAft>
            </a:pPr>
            <a:r>
              <a:rPr lang="en-US" sz="800" b="1" dirty="0"/>
              <a:t>Investing involves risk including possible loss of principal</a:t>
            </a:r>
            <a:r>
              <a:rPr lang="en-US" sz="800" dirty="0"/>
              <a:t>. Information is current as of the date of this material. </a:t>
            </a:r>
          </a:p>
          <a:p>
            <a:pPr>
              <a:spcAft>
                <a:spcPts val="600"/>
              </a:spcAft>
            </a:pPr>
            <a:r>
              <a:rPr lang="en-US" sz="800" dirty="0"/>
              <a:t>Any opinions expressed herein are from a third party and are given in good faith, are subject to change without notice, and are considered correct as of the stated date of their issue. </a:t>
            </a:r>
          </a:p>
          <a:p>
            <a:pPr>
              <a:spcAft>
                <a:spcPts val="600"/>
              </a:spcAft>
            </a:pPr>
            <a:r>
              <a:rPr lang="en-US" sz="800" b="1" dirty="0"/>
              <a:t>Merrill Lynch, Pierce, Fenner &amp; Smith Incorporated is not a tax or legal advisor. Clients should consult a personal tax or legal advisor prior to making any tax or legal related investment decisions. </a:t>
            </a:r>
          </a:p>
          <a:p>
            <a:pPr>
              <a:spcAft>
                <a:spcPts val="600"/>
              </a:spcAft>
            </a:pPr>
            <a:r>
              <a:rPr lang="en-US" sz="800" dirty="0"/>
              <a:t>Bank of America Corporation (“Bank of America”) is a financial holding company that, through its subsidiaries and affiliated companies, provides banking and investment products and other financial services . Trust and fiduciary services are provided by Bank of America, N.A., Member FDIC., a wholly owned subsidiary of BofA Corp. </a:t>
            </a:r>
          </a:p>
          <a:p>
            <a:pPr>
              <a:spcAft>
                <a:spcPts val="600"/>
              </a:spcAft>
            </a:pPr>
            <a:r>
              <a:rPr lang="en-US" sz="800" dirty="0"/>
              <a:t>Merrill Lynch, Pierce, Fenner &amp; Smith Incorporated (also referred to as “MLPF&amp;S” or “Merrill”) makes available certain investment products sponsored, managed, distributed or provided by companies that are affiliates of Bank of America Corporation (“BofA Corp.”). MLPF&amp;S is a registered broker-dealer, registered investment adviser, Member SIPC and a wholly owned subsidiary of BofA Corp. Merrill Lynch Life Agency Inc. (“MLLA”) is a licensed insurance agency and a wholly owned subsidiary of BofA Corp. </a:t>
            </a:r>
          </a:p>
          <a:p>
            <a:pPr>
              <a:spcAft>
                <a:spcPts val="600"/>
              </a:spcAft>
            </a:pPr>
            <a:r>
              <a:rPr lang="en-US" sz="800" dirty="0"/>
              <a:t>This material does not take into account a client’s particular investment objectives, financial situations, or needs and is not intended as a recommendation, offer or solicitation for the purchase or sale of any security or investment strategy. Merrill offers a broad range of brokerage, investment advisory (including financial planning) and other services. There are important differences between brokerage and investment advisory services, including the type of advice and assistance provided, the fees charged, and the rights and obligations of the parties. It is important to understand the differences, particularly when determining which service or services to select. </a:t>
            </a:r>
          </a:p>
          <a:p>
            <a:pPr>
              <a:spcAft>
                <a:spcPts val="600"/>
              </a:spcAft>
            </a:pPr>
            <a:r>
              <a:rPr lang="en-US" sz="800" dirty="0"/>
              <a:t>Nothing discussed or suggested in these materials should be construed as permission to supersede or circumvent any Bank of America, Merrill Lynch, Pierce, Fenner &amp; Smith Incorporated policies, procedures, rules, and guidelines. </a:t>
            </a:r>
          </a:p>
          <a:p>
            <a:pPr>
              <a:spcAft>
                <a:spcPts val="600"/>
              </a:spcAft>
            </a:pPr>
            <a:r>
              <a:rPr lang="en-US" sz="800" dirty="0"/>
              <a:t>Capitas Financial, Incorporated provides life insurance marketing support and case management services to Merrill and is not an affiliate of Bank of America Corporation.</a:t>
            </a:r>
          </a:p>
          <a:p>
            <a:pPr>
              <a:spcAft>
                <a:spcPts val="600"/>
              </a:spcAft>
            </a:pPr>
            <a:r>
              <a:rPr lang="en-US" sz="800" dirty="0"/>
              <a:t>Investment products offered through MLPF&amp;S and insurance and annuity products offered through Merrill Lynch Life Agency Inc.: </a:t>
            </a:r>
          </a:p>
          <a:p>
            <a:endParaRPr lang="en-US" sz="1000" dirty="0"/>
          </a:p>
        </p:txBody>
      </p:sp>
      <p:sp>
        <p:nvSpPr>
          <p:cNvPr id="9" name="Shape 6"/>
          <p:cNvSpPr/>
          <p:nvPr/>
        </p:nvSpPr>
        <p:spPr>
          <a:xfrm>
            <a:off x="0" y="4956048"/>
            <a:ext cx="9144000" cy="4572"/>
          </a:xfrm>
          <a:prstGeom prst="rect">
            <a:avLst/>
          </a:prstGeom>
          <a:solidFill>
            <a:srgbClr val="E4E9F2"/>
          </a:solidFill>
          <a:ln/>
        </p:spPr>
        <p:txBody>
          <a:bodyPr/>
          <a:lstStyle/>
          <a:p>
            <a:endParaRPr lang="en-US"/>
          </a:p>
        </p:txBody>
      </p:sp>
      <p:sp>
        <p:nvSpPr>
          <p:cNvPr id="10" name="Text 7"/>
          <p:cNvSpPr/>
          <p:nvPr/>
        </p:nvSpPr>
        <p:spPr>
          <a:xfrm>
            <a:off x="274320" y="4974336"/>
            <a:ext cx="7315200" cy="164592"/>
          </a:xfrm>
          <a:prstGeom prst="rect">
            <a:avLst/>
          </a:prstGeom>
          <a:noFill/>
          <a:ln/>
        </p:spPr>
        <p:txBody>
          <a:bodyPr wrap="square" rtlCol="0" anchor="ctr"/>
          <a:lstStyle/>
          <a:p>
            <a:r>
              <a:rPr lang="en-US" sz="800" i="1" dirty="0">
                <a:solidFill>
                  <a:srgbClr val="8E9BB0"/>
                </a:solidFill>
                <a:latin typeface="Calibri" pitchFamily="34" charset="0"/>
                <a:ea typeface="Calibri" pitchFamily="34" charset="-122"/>
                <a:cs typeface="Calibri" pitchFamily="34" charset="-120"/>
              </a:rPr>
              <a:t>Capitas Financial  |  Value Beyond Insurance® | For Financial Advisor Use Only. Not For Use with the Public. </a:t>
            </a:r>
            <a:endParaRPr lang="en-US" sz="800" dirty="0"/>
          </a:p>
        </p:txBody>
      </p:sp>
      <p:sp>
        <p:nvSpPr>
          <p:cNvPr id="11" name="Text 8"/>
          <p:cNvSpPr/>
          <p:nvPr/>
        </p:nvSpPr>
        <p:spPr>
          <a:xfrm>
            <a:off x="8686800" y="4974336"/>
            <a:ext cx="365760" cy="164592"/>
          </a:xfrm>
          <a:prstGeom prst="rect">
            <a:avLst/>
          </a:prstGeom>
          <a:noFill/>
          <a:ln/>
        </p:spPr>
        <p:txBody>
          <a:bodyPr wrap="square" rtlCol="0" anchor="ctr"/>
          <a:lstStyle/>
          <a:p>
            <a:pPr marL="0" indent="0" algn="r">
              <a:buNone/>
            </a:pPr>
            <a:r>
              <a:rPr lang="en-US" sz="800" dirty="0">
                <a:solidFill>
                  <a:srgbClr val="8E9BB0"/>
                </a:solidFill>
                <a:latin typeface="Calibri" pitchFamily="34" charset="0"/>
                <a:ea typeface="Calibri" pitchFamily="34" charset="-122"/>
                <a:cs typeface="Calibri" pitchFamily="34" charset="-120"/>
              </a:rPr>
              <a:t>11</a:t>
            </a:r>
            <a:endParaRPr lang="en-US" sz="800" dirty="0"/>
          </a:p>
        </p:txBody>
      </p:sp>
      <p:pic>
        <p:nvPicPr>
          <p:cNvPr id="12" name="Image 0" descr="preencoded.png"/>
          <p:cNvPicPr>
            <a:picLocks noChangeAspect="1"/>
          </p:cNvPicPr>
          <p:nvPr/>
        </p:nvPicPr>
        <p:blipFill>
          <a:blip r:embed="rId3"/>
          <a:stretch>
            <a:fillRect/>
          </a:stretch>
        </p:blipFill>
        <p:spPr>
          <a:xfrm>
            <a:off x="274320" y="49160"/>
            <a:ext cx="1737360" cy="630936"/>
          </a:xfrm>
          <a:prstGeom prst="rect">
            <a:avLst/>
          </a:prstGeom>
        </p:spPr>
      </p:pic>
      <p:pic>
        <p:nvPicPr>
          <p:cNvPr id="13" name="Picture 12">
            <a:extLst>
              <a:ext uri="{FF2B5EF4-FFF2-40B4-BE49-F238E27FC236}">
                <a16:creationId xmlns:a16="http://schemas.microsoft.com/office/drawing/2014/main" id="{E8812281-ADB2-7664-92C5-5F5791555724}"/>
              </a:ext>
            </a:extLst>
          </p:cNvPr>
          <p:cNvPicPr>
            <a:picLocks noChangeAspect="1"/>
          </p:cNvPicPr>
          <p:nvPr/>
        </p:nvPicPr>
        <p:blipFill>
          <a:blip r:embed="rId4"/>
          <a:stretch>
            <a:fillRect/>
          </a:stretch>
        </p:blipFill>
        <p:spPr>
          <a:xfrm>
            <a:off x="933839" y="4041883"/>
            <a:ext cx="7276323" cy="62265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5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A2748"/>
          </a:solidFill>
          <a:ln/>
        </p:spPr>
        <p:txBody>
          <a:bodyPr/>
          <a:lstStyle/>
          <a:p>
            <a:endParaRPr lang="en-US"/>
          </a:p>
        </p:txBody>
      </p:sp>
      <p:sp>
        <p:nvSpPr>
          <p:cNvPr id="3" name="Shape 1"/>
          <p:cNvSpPr/>
          <p:nvPr/>
        </p:nvSpPr>
        <p:spPr>
          <a:xfrm>
            <a:off x="0" y="749808"/>
            <a:ext cx="9144000" cy="45720"/>
          </a:xfrm>
          <a:prstGeom prst="rect">
            <a:avLst/>
          </a:prstGeom>
          <a:solidFill>
            <a:srgbClr val="C5A028"/>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274320" y="49160"/>
            <a:ext cx="1737360" cy="630936"/>
          </a:xfrm>
          <a:prstGeom prst="rect">
            <a:avLst/>
          </a:prstGeom>
        </p:spPr>
      </p:pic>
      <p:sp>
        <p:nvSpPr>
          <p:cNvPr id="5" name="Text 2"/>
          <p:cNvSpPr/>
          <p:nvPr/>
        </p:nvSpPr>
        <p:spPr>
          <a:xfrm>
            <a:off x="2286000" y="155448"/>
            <a:ext cx="6583680" cy="438912"/>
          </a:xfrm>
          <a:prstGeom prst="rect">
            <a:avLst/>
          </a:prstGeom>
          <a:noFill/>
          <a:ln/>
        </p:spPr>
        <p:txBody>
          <a:bodyPr wrap="square" lIns="0" tIns="0" rIns="0" bIns="0" rtlCol="0" anchor="ctr"/>
          <a:lstStyle/>
          <a:p>
            <a:pPr marL="0" indent="0" algn="r">
              <a:buNone/>
            </a:pPr>
            <a:r>
              <a:rPr lang="en-US" sz="2000" b="1" dirty="0">
                <a:solidFill>
                  <a:srgbClr val="FFFFFF"/>
                </a:solidFill>
                <a:latin typeface="Calibri" pitchFamily="34" charset="0"/>
                <a:ea typeface="Calibri" pitchFamily="34" charset="-122"/>
                <a:cs typeface="Calibri" pitchFamily="34" charset="-120"/>
              </a:rPr>
              <a:t>Who Is Capitas Financial</a:t>
            </a:r>
            <a:endParaRPr lang="en-US" sz="2000" dirty="0"/>
          </a:p>
        </p:txBody>
      </p:sp>
      <p:sp>
        <p:nvSpPr>
          <p:cNvPr id="6" name="Shape 3"/>
          <p:cNvSpPr/>
          <p:nvPr/>
        </p:nvSpPr>
        <p:spPr>
          <a:xfrm>
            <a:off x="274320" y="914400"/>
            <a:ext cx="5166360" cy="3886200"/>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7" name="Shape 4"/>
          <p:cNvSpPr/>
          <p:nvPr/>
        </p:nvSpPr>
        <p:spPr>
          <a:xfrm>
            <a:off x="274320" y="914400"/>
            <a:ext cx="64008" cy="3886200"/>
          </a:xfrm>
          <a:prstGeom prst="rect">
            <a:avLst/>
          </a:prstGeom>
          <a:solidFill>
            <a:srgbClr val="1F3262"/>
          </a:solidFill>
          <a:ln/>
        </p:spPr>
        <p:txBody>
          <a:bodyPr/>
          <a:lstStyle/>
          <a:p>
            <a:endParaRPr lang="en-US"/>
          </a:p>
        </p:txBody>
      </p:sp>
      <p:sp>
        <p:nvSpPr>
          <p:cNvPr id="8" name="Text 5"/>
          <p:cNvSpPr/>
          <p:nvPr/>
        </p:nvSpPr>
        <p:spPr>
          <a:xfrm>
            <a:off x="502920" y="1042416"/>
            <a:ext cx="4754880" cy="320040"/>
          </a:xfrm>
          <a:prstGeom prst="rect">
            <a:avLst/>
          </a:prstGeom>
          <a:noFill/>
          <a:ln/>
        </p:spPr>
        <p:txBody>
          <a:bodyPr wrap="square" rtlCol="0" anchor="ctr"/>
          <a:lstStyle/>
          <a:p>
            <a:pPr marL="0" indent="0">
              <a:buNone/>
            </a:pPr>
            <a:r>
              <a:rPr lang="en-US" sz="1500" b="1" dirty="0">
                <a:solidFill>
                  <a:srgbClr val="1F3262"/>
                </a:solidFill>
                <a:latin typeface="Calibri" pitchFamily="34" charset="0"/>
                <a:ea typeface="Calibri" pitchFamily="34" charset="-122"/>
                <a:cs typeface="Calibri" pitchFamily="34" charset="-120"/>
              </a:rPr>
              <a:t>Our Foundation</a:t>
            </a:r>
            <a:endParaRPr lang="en-US" sz="1500" dirty="0"/>
          </a:p>
        </p:txBody>
      </p:sp>
      <p:sp>
        <p:nvSpPr>
          <p:cNvPr id="9" name="Text 6"/>
          <p:cNvSpPr/>
          <p:nvPr/>
        </p:nvSpPr>
        <p:spPr>
          <a:xfrm>
            <a:off x="502920" y="1417320"/>
            <a:ext cx="4754880" cy="3246120"/>
          </a:xfrm>
          <a:prstGeom prst="rect">
            <a:avLst/>
          </a:prstGeom>
          <a:noFill/>
          <a:ln/>
        </p:spPr>
        <p:txBody>
          <a:bodyPr wrap="square" rtlCol="0" anchor="ctr"/>
          <a:lstStyle/>
          <a:p>
            <a:pPr marL="0" indent="0">
              <a:lnSpc>
                <a:spcPct val="150000"/>
              </a:lnSpc>
              <a:buNone/>
            </a:pPr>
            <a:r>
              <a:rPr lang="en-US" sz="1200" dirty="0">
                <a:solidFill>
                  <a:srgbClr val="2E3D52"/>
                </a:solidFill>
                <a:latin typeface="Calibri" pitchFamily="34" charset="0"/>
                <a:ea typeface="Calibri" pitchFamily="34" charset="-122"/>
                <a:cs typeface="Calibri" pitchFamily="34" charset="-120"/>
              </a:rPr>
              <a:t>Formed in 2001, Capitas Financial is one of the largest independent distributors of life insurance products in the U.S. — supporting clients, advisors, and the nation's leading financial institutions.</a:t>
            </a:r>
            <a:endParaRPr lang="en-US" sz="1200" dirty="0"/>
          </a:p>
          <a:p>
            <a:pPr marL="0" indent="0">
              <a:lnSpc>
                <a:spcPct val="150000"/>
              </a:lnSpc>
              <a:buNone/>
            </a:pPr>
            <a:endParaRPr lang="en-US" sz="1200" dirty="0"/>
          </a:p>
          <a:p>
            <a:pPr marL="0" indent="0">
              <a:lnSpc>
                <a:spcPct val="150000"/>
              </a:lnSpc>
              <a:buNone/>
            </a:pPr>
            <a:r>
              <a:rPr lang="en-US" sz="1200" dirty="0">
                <a:solidFill>
                  <a:srgbClr val="2E3D52"/>
                </a:solidFill>
                <a:latin typeface="Calibri" pitchFamily="34" charset="0"/>
                <a:ea typeface="Calibri" pitchFamily="34" charset="-122"/>
                <a:cs typeface="Calibri" pitchFamily="34" charset="-120"/>
              </a:rPr>
              <a:t>Each agency partner began as an independent business owner, not owned by any institution. That independence is the foundation of the objectivity we bring to every engagement.</a:t>
            </a:r>
            <a:endParaRPr lang="en-US" sz="1200" dirty="0"/>
          </a:p>
          <a:p>
            <a:pPr marL="0" indent="0">
              <a:lnSpc>
                <a:spcPct val="150000"/>
              </a:lnSpc>
              <a:buNone/>
            </a:pPr>
            <a:endParaRPr lang="en-US" sz="1200" dirty="0"/>
          </a:p>
          <a:p>
            <a:pPr marL="0" indent="0">
              <a:lnSpc>
                <a:spcPct val="150000"/>
              </a:lnSpc>
              <a:buNone/>
            </a:pPr>
            <a:r>
              <a:rPr lang="en-US" sz="1200" dirty="0">
                <a:solidFill>
                  <a:srgbClr val="2E3D52"/>
                </a:solidFill>
                <a:latin typeface="Calibri" pitchFamily="34" charset="0"/>
                <a:ea typeface="Calibri" pitchFamily="34" charset="-122"/>
                <a:cs typeface="Calibri" pitchFamily="34" charset="-120"/>
              </a:rPr>
              <a:t>Our Private Wealth Platform delivers unbiased solutions for sophisticated planning needs, ensuring advisors always present the right strategy for their clients.</a:t>
            </a:r>
            <a:endParaRPr lang="en-US" sz="1200" dirty="0"/>
          </a:p>
        </p:txBody>
      </p:sp>
      <p:sp>
        <p:nvSpPr>
          <p:cNvPr id="10" name="Shape 7"/>
          <p:cNvSpPr/>
          <p:nvPr/>
        </p:nvSpPr>
        <p:spPr>
          <a:xfrm>
            <a:off x="5760720" y="914400"/>
            <a:ext cx="3108960" cy="1188720"/>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11" name="Shape 8"/>
          <p:cNvSpPr/>
          <p:nvPr/>
        </p:nvSpPr>
        <p:spPr>
          <a:xfrm>
            <a:off x="5760720" y="914400"/>
            <a:ext cx="64008" cy="1188720"/>
          </a:xfrm>
          <a:prstGeom prst="rect">
            <a:avLst/>
          </a:prstGeom>
          <a:solidFill>
            <a:srgbClr val="C5A028"/>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5943600" y="1298448"/>
            <a:ext cx="310896" cy="310896"/>
          </a:xfrm>
          <a:prstGeom prst="rect">
            <a:avLst/>
          </a:prstGeom>
        </p:spPr>
      </p:pic>
      <p:sp>
        <p:nvSpPr>
          <p:cNvPr id="13" name="Text 9"/>
          <p:cNvSpPr/>
          <p:nvPr/>
        </p:nvSpPr>
        <p:spPr>
          <a:xfrm>
            <a:off x="6364224" y="1024128"/>
            <a:ext cx="2377440" cy="292608"/>
          </a:xfrm>
          <a:prstGeom prst="rect">
            <a:avLst/>
          </a:prstGeom>
          <a:noFill/>
          <a:ln/>
        </p:spPr>
        <p:txBody>
          <a:bodyPr wrap="square" rtlCol="0" anchor="ctr"/>
          <a:lstStyle/>
          <a:p>
            <a:pPr marL="0" indent="0">
              <a:buNone/>
            </a:pPr>
            <a:r>
              <a:rPr lang="en-US" sz="1200" b="1" dirty="0">
                <a:solidFill>
                  <a:srgbClr val="1F3262"/>
                </a:solidFill>
                <a:latin typeface="Calibri" pitchFamily="34" charset="0"/>
                <a:ea typeface="Calibri" pitchFamily="34" charset="-122"/>
                <a:cs typeface="Calibri" pitchFamily="34" charset="-120"/>
              </a:rPr>
              <a:t>Local Presence</a:t>
            </a:r>
            <a:endParaRPr lang="en-US" sz="1200" dirty="0"/>
          </a:p>
        </p:txBody>
      </p:sp>
      <p:sp>
        <p:nvSpPr>
          <p:cNvPr id="14" name="Text 10"/>
          <p:cNvSpPr/>
          <p:nvPr/>
        </p:nvSpPr>
        <p:spPr>
          <a:xfrm>
            <a:off x="6364224" y="1335024"/>
            <a:ext cx="2377440" cy="658368"/>
          </a:xfrm>
          <a:prstGeom prst="rect">
            <a:avLst/>
          </a:prstGeom>
          <a:noFill/>
          <a:ln/>
        </p:spPr>
        <p:txBody>
          <a:bodyPr wrap="square" rtlCol="0" anchor="ctr"/>
          <a:lstStyle/>
          <a:p>
            <a:pPr marL="0" indent="0">
              <a:lnSpc>
                <a:spcPct val="125000"/>
              </a:lnSpc>
              <a:buNone/>
            </a:pPr>
            <a:r>
              <a:rPr lang="en-US" sz="1000" dirty="0">
                <a:solidFill>
                  <a:srgbClr val="2E3D52"/>
                </a:solidFill>
                <a:latin typeface="Calibri" pitchFamily="34" charset="0"/>
                <a:ea typeface="Calibri" pitchFamily="34" charset="-122"/>
                <a:cs typeface="Calibri" pitchFamily="34" charset="-120"/>
              </a:rPr>
              <a:t>100+ insurance specialists embedded in the markets they serve — small territories, consistent physical presence</a:t>
            </a:r>
            <a:endParaRPr lang="en-US" sz="1000" dirty="0"/>
          </a:p>
        </p:txBody>
      </p:sp>
      <p:sp>
        <p:nvSpPr>
          <p:cNvPr id="15" name="Shape 11"/>
          <p:cNvSpPr/>
          <p:nvPr/>
        </p:nvSpPr>
        <p:spPr>
          <a:xfrm>
            <a:off x="5760720" y="2240280"/>
            <a:ext cx="3108960" cy="1188720"/>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16" name="Shape 12"/>
          <p:cNvSpPr/>
          <p:nvPr/>
        </p:nvSpPr>
        <p:spPr>
          <a:xfrm>
            <a:off x="5760720" y="2240280"/>
            <a:ext cx="64008" cy="1188720"/>
          </a:xfrm>
          <a:prstGeom prst="rect">
            <a:avLst/>
          </a:prstGeom>
          <a:solidFill>
            <a:srgbClr val="C5A028"/>
          </a:solidFill>
          <a:ln/>
        </p:spPr>
        <p:txBody>
          <a:bodyPr/>
          <a:lstStyle/>
          <a:p>
            <a:endParaRPr lang="en-US"/>
          </a:p>
        </p:txBody>
      </p:sp>
      <p:pic>
        <p:nvPicPr>
          <p:cNvPr id="17" name="Image 2" descr="preencoded.png"/>
          <p:cNvPicPr>
            <a:picLocks noChangeAspect="1"/>
          </p:cNvPicPr>
          <p:nvPr/>
        </p:nvPicPr>
        <p:blipFill>
          <a:blip r:embed="rId5"/>
          <a:stretch>
            <a:fillRect/>
          </a:stretch>
        </p:blipFill>
        <p:spPr>
          <a:xfrm>
            <a:off x="5943600" y="2624328"/>
            <a:ext cx="310896" cy="310896"/>
          </a:xfrm>
          <a:prstGeom prst="rect">
            <a:avLst/>
          </a:prstGeom>
        </p:spPr>
      </p:pic>
      <p:sp>
        <p:nvSpPr>
          <p:cNvPr id="18" name="Text 13"/>
          <p:cNvSpPr/>
          <p:nvPr/>
        </p:nvSpPr>
        <p:spPr>
          <a:xfrm>
            <a:off x="6364224" y="2350008"/>
            <a:ext cx="2377440" cy="292608"/>
          </a:xfrm>
          <a:prstGeom prst="rect">
            <a:avLst/>
          </a:prstGeom>
          <a:noFill/>
          <a:ln/>
        </p:spPr>
        <p:txBody>
          <a:bodyPr wrap="square" rtlCol="0" anchor="ctr"/>
          <a:lstStyle/>
          <a:p>
            <a:pPr marL="0" indent="0">
              <a:buNone/>
            </a:pPr>
            <a:r>
              <a:rPr lang="en-US" sz="1200" b="1" dirty="0">
                <a:solidFill>
                  <a:srgbClr val="1F3262"/>
                </a:solidFill>
                <a:latin typeface="Calibri" pitchFamily="34" charset="0"/>
                <a:ea typeface="Calibri" pitchFamily="34" charset="-122"/>
                <a:cs typeface="Calibri" pitchFamily="34" charset="-120"/>
              </a:rPr>
              <a:t>Independent &amp; Objective</a:t>
            </a:r>
            <a:endParaRPr lang="en-US" sz="1200" dirty="0"/>
          </a:p>
        </p:txBody>
      </p:sp>
      <p:sp>
        <p:nvSpPr>
          <p:cNvPr id="19" name="Text 14"/>
          <p:cNvSpPr/>
          <p:nvPr/>
        </p:nvSpPr>
        <p:spPr>
          <a:xfrm>
            <a:off x="6364224" y="2660904"/>
            <a:ext cx="2377440" cy="658368"/>
          </a:xfrm>
          <a:prstGeom prst="rect">
            <a:avLst/>
          </a:prstGeom>
          <a:noFill/>
          <a:ln/>
        </p:spPr>
        <p:txBody>
          <a:bodyPr wrap="square" rtlCol="0" anchor="ctr"/>
          <a:lstStyle/>
          <a:p>
            <a:pPr marL="0" indent="0">
              <a:lnSpc>
                <a:spcPct val="125000"/>
              </a:lnSpc>
              <a:buNone/>
            </a:pPr>
            <a:r>
              <a:rPr lang="en-US" sz="1000" dirty="0">
                <a:solidFill>
                  <a:srgbClr val="2E3D52"/>
                </a:solidFill>
                <a:latin typeface="Calibri" pitchFamily="34" charset="0"/>
                <a:ea typeface="Calibri" pitchFamily="34" charset="-122"/>
                <a:cs typeface="Calibri" pitchFamily="34" charset="-120"/>
              </a:rPr>
              <a:t>Not owned by any institution — pure objectivity drives every recommendation we make</a:t>
            </a:r>
            <a:endParaRPr lang="en-US" sz="1000" dirty="0"/>
          </a:p>
        </p:txBody>
      </p:sp>
      <p:sp>
        <p:nvSpPr>
          <p:cNvPr id="20" name="Shape 15"/>
          <p:cNvSpPr/>
          <p:nvPr/>
        </p:nvSpPr>
        <p:spPr>
          <a:xfrm>
            <a:off x="5760720" y="3566160"/>
            <a:ext cx="3108960" cy="1188720"/>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21" name="Shape 16"/>
          <p:cNvSpPr/>
          <p:nvPr/>
        </p:nvSpPr>
        <p:spPr>
          <a:xfrm>
            <a:off x="5760720" y="3566160"/>
            <a:ext cx="64008" cy="1188720"/>
          </a:xfrm>
          <a:prstGeom prst="rect">
            <a:avLst/>
          </a:prstGeom>
          <a:solidFill>
            <a:srgbClr val="C5A028"/>
          </a:solidFill>
          <a:ln/>
        </p:spPr>
        <p:txBody>
          <a:bodyPr/>
          <a:lstStyle/>
          <a:p>
            <a:endParaRPr lang="en-US"/>
          </a:p>
        </p:txBody>
      </p:sp>
      <p:pic>
        <p:nvPicPr>
          <p:cNvPr id="22" name="Image 3" descr="preencoded.png"/>
          <p:cNvPicPr>
            <a:picLocks noChangeAspect="1"/>
          </p:cNvPicPr>
          <p:nvPr/>
        </p:nvPicPr>
        <p:blipFill>
          <a:blip r:embed="rId6"/>
          <a:stretch>
            <a:fillRect/>
          </a:stretch>
        </p:blipFill>
        <p:spPr>
          <a:xfrm>
            <a:off x="5943600" y="3950208"/>
            <a:ext cx="310896" cy="310896"/>
          </a:xfrm>
          <a:prstGeom prst="rect">
            <a:avLst/>
          </a:prstGeom>
        </p:spPr>
      </p:pic>
      <p:sp>
        <p:nvSpPr>
          <p:cNvPr id="23" name="Text 17"/>
          <p:cNvSpPr/>
          <p:nvPr/>
        </p:nvSpPr>
        <p:spPr>
          <a:xfrm>
            <a:off x="6364224" y="3675888"/>
            <a:ext cx="2377440" cy="292608"/>
          </a:xfrm>
          <a:prstGeom prst="rect">
            <a:avLst/>
          </a:prstGeom>
          <a:noFill/>
          <a:ln/>
        </p:spPr>
        <p:txBody>
          <a:bodyPr wrap="square" rtlCol="0" anchor="ctr"/>
          <a:lstStyle/>
          <a:p>
            <a:pPr marL="0" indent="0">
              <a:buNone/>
            </a:pPr>
            <a:r>
              <a:rPr lang="en-US" sz="1200" b="1" dirty="0">
                <a:solidFill>
                  <a:srgbClr val="1F3262"/>
                </a:solidFill>
                <a:latin typeface="Calibri" pitchFamily="34" charset="0"/>
                <a:ea typeface="Calibri" pitchFamily="34" charset="-122"/>
                <a:cs typeface="Calibri" pitchFamily="34" charset="-120"/>
              </a:rPr>
              <a:t>Private Wealth Depth</a:t>
            </a:r>
            <a:endParaRPr lang="en-US" sz="1200" dirty="0"/>
          </a:p>
        </p:txBody>
      </p:sp>
      <p:sp>
        <p:nvSpPr>
          <p:cNvPr id="24" name="Text 18"/>
          <p:cNvSpPr/>
          <p:nvPr/>
        </p:nvSpPr>
        <p:spPr>
          <a:xfrm>
            <a:off x="6364224" y="3986784"/>
            <a:ext cx="2377440" cy="658368"/>
          </a:xfrm>
          <a:prstGeom prst="rect">
            <a:avLst/>
          </a:prstGeom>
          <a:noFill/>
          <a:ln/>
        </p:spPr>
        <p:txBody>
          <a:bodyPr wrap="square" rtlCol="0" anchor="ctr"/>
          <a:lstStyle/>
          <a:p>
            <a:pPr marL="0" indent="0">
              <a:lnSpc>
                <a:spcPct val="125000"/>
              </a:lnSpc>
              <a:buNone/>
            </a:pPr>
            <a:r>
              <a:rPr lang="en-US" sz="1000" dirty="0">
                <a:solidFill>
                  <a:srgbClr val="2E3D52"/>
                </a:solidFill>
                <a:latin typeface="Calibri" pitchFamily="34" charset="0"/>
                <a:ea typeface="Calibri" pitchFamily="34" charset="-122"/>
                <a:cs typeface="Calibri" pitchFamily="34" charset="-120"/>
              </a:rPr>
              <a:t>25 nationally recognized advanced planning specialists across estate planning, executive benefits, premium finance &amp; more</a:t>
            </a:r>
            <a:endParaRPr lang="en-US" sz="1000" dirty="0"/>
          </a:p>
        </p:txBody>
      </p:sp>
      <p:sp>
        <p:nvSpPr>
          <p:cNvPr id="25" name="Shape 19"/>
          <p:cNvSpPr/>
          <p:nvPr/>
        </p:nvSpPr>
        <p:spPr>
          <a:xfrm>
            <a:off x="0" y="4956048"/>
            <a:ext cx="9144000" cy="4572"/>
          </a:xfrm>
          <a:prstGeom prst="rect">
            <a:avLst/>
          </a:prstGeom>
          <a:solidFill>
            <a:srgbClr val="E4E9F2"/>
          </a:solidFill>
          <a:ln/>
        </p:spPr>
        <p:txBody>
          <a:bodyPr/>
          <a:lstStyle/>
          <a:p>
            <a:endParaRPr lang="en-US"/>
          </a:p>
        </p:txBody>
      </p:sp>
      <p:sp>
        <p:nvSpPr>
          <p:cNvPr id="26" name="Text 20"/>
          <p:cNvSpPr/>
          <p:nvPr/>
        </p:nvSpPr>
        <p:spPr>
          <a:xfrm>
            <a:off x="274320" y="4974336"/>
            <a:ext cx="7315200" cy="164592"/>
          </a:xfrm>
          <a:prstGeom prst="rect">
            <a:avLst/>
          </a:prstGeom>
          <a:noFill/>
          <a:ln/>
        </p:spPr>
        <p:txBody>
          <a:bodyPr wrap="square" rtlCol="0" anchor="ctr"/>
          <a:lstStyle/>
          <a:p>
            <a:pPr marL="0" indent="0">
              <a:buNone/>
            </a:pPr>
            <a:r>
              <a:rPr lang="en-US" sz="800" i="1" dirty="0">
                <a:solidFill>
                  <a:srgbClr val="8E9BB0"/>
                </a:solidFill>
                <a:latin typeface="Calibri" pitchFamily="34" charset="0"/>
                <a:ea typeface="Calibri" pitchFamily="34" charset="-122"/>
                <a:cs typeface="Calibri" pitchFamily="34" charset="-120"/>
              </a:rPr>
              <a:t>Capitas Financial  |  Value Beyond Insurance® | For Financial Advisor Use Only. Not For Use with the Public. </a:t>
            </a:r>
            <a:endParaRPr lang="en-US" sz="800" dirty="0"/>
          </a:p>
        </p:txBody>
      </p:sp>
      <p:sp>
        <p:nvSpPr>
          <p:cNvPr id="27" name="Text 21"/>
          <p:cNvSpPr/>
          <p:nvPr/>
        </p:nvSpPr>
        <p:spPr>
          <a:xfrm>
            <a:off x="8686800" y="4974336"/>
            <a:ext cx="365760" cy="164592"/>
          </a:xfrm>
          <a:prstGeom prst="rect">
            <a:avLst/>
          </a:prstGeom>
          <a:noFill/>
          <a:ln/>
        </p:spPr>
        <p:txBody>
          <a:bodyPr wrap="square" rtlCol="0" anchor="ctr"/>
          <a:lstStyle/>
          <a:p>
            <a:pPr marL="0" indent="0" algn="r">
              <a:buNone/>
            </a:pPr>
            <a:r>
              <a:rPr lang="en-US" sz="800" dirty="0">
                <a:solidFill>
                  <a:srgbClr val="8E9BB0"/>
                </a:solidFill>
                <a:latin typeface="Calibri" pitchFamily="34" charset="0"/>
                <a:ea typeface="Calibri" pitchFamily="34" charset="-122"/>
                <a:cs typeface="Calibri" pitchFamily="34" charset="-120"/>
              </a:rPr>
              <a:t>2</a:t>
            </a:r>
            <a:endParaRPr lang="en-US" sz="800" dirty="0"/>
          </a:p>
        </p:txBody>
      </p:sp>
      <p:sp>
        <p:nvSpPr>
          <p:cNvPr id="29" name="TextBox 28">
            <a:extLst>
              <a:ext uri="{FF2B5EF4-FFF2-40B4-BE49-F238E27FC236}">
                <a16:creationId xmlns:a16="http://schemas.microsoft.com/office/drawing/2014/main" id="{AD19CA4B-9B93-530C-83BE-B05ACB0F5C84}"/>
              </a:ext>
            </a:extLst>
          </p:cNvPr>
          <p:cNvSpPr txBox="1"/>
          <p:nvPr/>
        </p:nvSpPr>
        <p:spPr>
          <a:xfrm>
            <a:off x="274320" y="4782900"/>
            <a:ext cx="8586216" cy="215444"/>
          </a:xfrm>
          <a:prstGeom prst="rect">
            <a:avLst/>
          </a:prstGeom>
          <a:noFill/>
        </p:spPr>
        <p:txBody>
          <a:bodyPr wrap="square" rtlCol="0">
            <a:spAutoFit/>
          </a:bodyPr>
          <a:lstStyle/>
          <a:p>
            <a:r>
              <a:rPr lang="en-US" sz="800" spc="-30" dirty="0">
                <a:solidFill>
                  <a:srgbClr val="8E9BB0"/>
                </a:solidFill>
              </a:rPr>
              <a:t>Please note that certain planning services and concepts may not be approved in all financial institutions. Capitas Financial will only support concepts and plan designs based on your firms approved operational guidelines.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5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A2748"/>
          </a:solidFill>
          <a:ln/>
        </p:spPr>
        <p:txBody>
          <a:bodyPr/>
          <a:lstStyle/>
          <a:p>
            <a:endParaRPr lang="en-US"/>
          </a:p>
        </p:txBody>
      </p:sp>
      <p:sp>
        <p:nvSpPr>
          <p:cNvPr id="3" name="Shape 1"/>
          <p:cNvSpPr/>
          <p:nvPr/>
        </p:nvSpPr>
        <p:spPr>
          <a:xfrm>
            <a:off x="0" y="749808"/>
            <a:ext cx="9144000" cy="45720"/>
          </a:xfrm>
          <a:prstGeom prst="rect">
            <a:avLst/>
          </a:prstGeom>
          <a:solidFill>
            <a:srgbClr val="C5A028"/>
          </a:solidFill>
          <a:ln/>
        </p:spPr>
        <p:txBody>
          <a:bodyPr/>
          <a:lstStyle/>
          <a:p>
            <a:endParaRPr lang="en-US"/>
          </a:p>
        </p:txBody>
      </p:sp>
      <p:sp>
        <p:nvSpPr>
          <p:cNvPr id="5" name="Text 2"/>
          <p:cNvSpPr/>
          <p:nvPr/>
        </p:nvSpPr>
        <p:spPr>
          <a:xfrm>
            <a:off x="2286000" y="155448"/>
            <a:ext cx="6583680" cy="438912"/>
          </a:xfrm>
          <a:prstGeom prst="rect">
            <a:avLst/>
          </a:prstGeom>
          <a:noFill/>
          <a:ln/>
        </p:spPr>
        <p:txBody>
          <a:bodyPr wrap="square" lIns="0" tIns="0" rIns="0" bIns="0" rtlCol="0" anchor="ctr"/>
          <a:lstStyle/>
          <a:p>
            <a:pPr marL="0" indent="0" algn="r">
              <a:buNone/>
            </a:pPr>
            <a:r>
              <a:rPr lang="en-US" sz="2000" b="1" dirty="0">
                <a:solidFill>
                  <a:srgbClr val="FFFFFF"/>
                </a:solidFill>
                <a:latin typeface="Calibri" pitchFamily="34" charset="0"/>
                <a:ea typeface="Calibri" pitchFamily="34" charset="-122"/>
                <a:cs typeface="Calibri" pitchFamily="34" charset="-120"/>
              </a:rPr>
              <a:t>The Capitas Model</a:t>
            </a:r>
            <a:endParaRPr lang="en-US" sz="2000" dirty="0"/>
          </a:p>
        </p:txBody>
      </p:sp>
      <p:sp>
        <p:nvSpPr>
          <p:cNvPr id="6" name="Text 3"/>
          <p:cNvSpPr/>
          <p:nvPr/>
        </p:nvSpPr>
        <p:spPr>
          <a:xfrm>
            <a:off x="274320" y="850392"/>
            <a:ext cx="8595360" cy="274320"/>
          </a:xfrm>
          <a:prstGeom prst="rect">
            <a:avLst/>
          </a:prstGeom>
          <a:noFill/>
          <a:ln/>
        </p:spPr>
        <p:txBody>
          <a:bodyPr wrap="square" rtlCol="0" anchor="ctr"/>
          <a:lstStyle/>
          <a:p>
            <a:pPr marL="0" indent="0" algn="ctr">
              <a:buNone/>
            </a:pPr>
            <a:r>
              <a:rPr lang="en-US" sz="1200" i="1" dirty="0">
                <a:solidFill>
                  <a:srgbClr val="1F3262"/>
                </a:solidFill>
                <a:latin typeface="Calibri" pitchFamily="34" charset="0"/>
                <a:ea typeface="Calibri" pitchFamily="34" charset="-122"/>
                <a:cs typeface="Calibri" pitchFamily="34" charset="-120"/>
              </a:rPr>
              <a:t>Local insurance experts, backed by an extensive team of specialists</a:t>
            </a:r>
            <a:endParaRPr lang="en-US" sz="1200" dirty="0"/>
          </a:p>
        </p:txBody>
      </p:sp>
      <p:sp>
        <p:nvSpPr>
          <p:cNvPr id="7" name="Shape 4"/>
          <p:cNvSpPr/>
          <p:nvPr/>
        </p:nvSpPr>
        <p:spPr>
          <a:xfrm>
            <a:off x="274320" y="1216152"/>
            <a:ext cx="4114800" cy="36301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8" name="Shape 5"/>
          <p:cNvSpPr/>
          <p:nvPr/>
        </p:nvSpPr>
        <p:spPr>
          <a:xfrm>
            <a:off x="274320" y="1216152"/>
            <a:ext cx="4114800" cy="475488"/>
          </a:xfrm>
          <a:prstGeom prst="rect">
            <a:avLst/>
          </a:prstGeom>
          <a:solidFill>
            <a:srgbClr val="1F3262"/>
          </a:solidFill>
          <a:ln/>
        </p:spPr>
        <p:txBody>
          <a:bodyPr/>
          <a:lstStyle/>
          <a:p>
            <a:endParaRPr lang="en-US"/>
          </a:p>
        </p:txBody>
      </p:sp>
      <p:sp>
        <p:nvSpPr>
          <p:cNvPr id="10" name="Text 7"/>
          <p:cNvSpPr/>
          <p:nvPr/>
        </p:nvSpPr>
        <p:spPr>
          <a:xfrm>
            <a:off x="393192" y="1326524"/>
            <a:ext cx="3877056" cy="2743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Local Point of Sale</a:t>
            </a:r>
            <a:endParaRPr lang="en-US" sz="1500" dirty="0"/>
          </a:p>
        </p:txBody>
      </p:sp>
      <p:pic>
        <p:nvPicPr>
          <p:cNvPr id="11" name="Image 1" descr="preencoded.png"/>
          <p:cNvPicPr>
            <a:picLocks noChangeAspect="1"/>
          </p:cNvPicPr>
          <p:nvPr/>
        </p:nvPicPr>
        <p:blipFill>
          <a:blip r:embed="rId3"/>
          <a:stretch>
            <a:fillRect/>
          </a:stretch>
        </p:blipFill>
        <p:spPr>
          <a:xfrm>
            <a:off x="457200" y="1920240"/>
            <a:ext cx="256032" cy="256032"/>
          </a:xfrm>
          <a:prstGeom prst="rect">
            <a:avLst/>
          </a:prstGeom>
        </p:spPr>
      </p:pic>
      <p:sp>
        <p:nvSpPr>
          <p:cNvPr id="12" name="Text 8"/>
          <p:cNvSpPr/>
          <p:nvPr/>
        </p:nvSpPr>
        <p:spPr>
          <a:xfrm>
            <a:off x="804672" y="1883664"/>
            <a:ext cx="3429000" cy="365760"/>
          </a:xfrm>
          <a:prstGeom prst="rect">
            <a:avLst/>
          </a:prstGeom>
          <a:noFill/>
          <a:ln/>
        </p:spPr>
        <p:txBody>
          <a:bodyPr wrap="square" rtlCol="0" anchor="ctr"/>
          <a:lstStyle/>
          <a:p>
            <a:pPr marL="0" indent="0">
              <a:lnSpc>
                <a:spcPct val="120000"/>
              </a:lnSpc>
              <a:buNone/>
            </a:pPr>
            <a:r>
              <a:rPr lang="en-US" sz="1100" dirty="0">
                <a:solidFill>
                  <a:srgbClr val="2E3D52"/>
                </a:solidFill>
                <a:latin typeface="Calibri" pitchFamily="34" charset="0"/>
                <a:ea typeface="Calibri" pitchFamily="34" charset="-122"/>
                <a:cs typeface="Calibri" pitchFamily="34" charset="-120"/>
              </a:rPr>
              <a:t>100+ insurance specialists across the U.S.</a:t>
            </a:r>
            <a:endParaRPr lang="en-US" sz="1100" dirty="0"/>
          </a:p>
        </p:txBody>
      </p:sp>
      <p:sp>
        <p:nvSpPr>
          <p:cNvPr id="13" name="Shape 9"/>
          <p:cNvSpPr/>
          <p:nvPr/>
        </p:nvSpPr>
        <p:spPr>
          <a:xfrm>
            <a:off x="457200" y="2295144"/>
            <a:ext cx="3749040" cy="4572"/>
          </a:xfrm>
          <a:prstGeom prst="rect">
            <a:avLst/>
          </a:prstGeom>
          <a:solidFill>
            <a:srgbClr val="E4E9F2"/>
          </a:solidFill>
          <a:ln/>
        </p:spPr>
        <p:txBody>
          <a:bodyPr/>
          <a:lstStyle/>
          <a:p>
            <a:endParaRPr lang="en-US"/>
          </a:p>
        </p:txBody>
      </p:sp>
      <p:pic>
        <p:nvPicPr>
          <p:cNvPr id="14" name="Image 2" descr="preencoded.png"/>
          <p:cNvPicPr>
            <a:picLocks noChangeAspect="1"/>
          </p:cNvPicPr>
          <p:nvPr/>
        </p:nvPicPr>
        <p:blipFill>
          <a:blip r:embed="rId4"/>
          <a:stretch>
            <a:fillRect/>
          </a:stretch>
        </p:blipFill>
        <p:spPr>
          <a:xfrm>
            <a:off x="457200" y="2423160"/>
            <a:ext cx="256032" cy="256032"/>
          </a:xfrm>
          <a:prstGeom prst="rect">
            <a:avLst/>
          </a:prstGeom>
        </p:spPr>
      </p:pic>
      <p:sp>
        <p:nvSpPr>
          <p:cNvPr id="15" name="Text 10"/>
          <p:cNvSpPr/>
          <p:nvPr/>
        </p:nvSpPr>
        <p:spPr>
          <a:xfrm>
            <a:off x="804672" y="2386584"/>
            <a:ext cx="3429000" cy="365760"/>
          </a:xfrm>
          <a:prstGeom prst="rect">
            <a:avLst/>
          </a:prstGeom>
          <a:noFill/>
          <a:ln/>
        </p:spPr>
        <p:txBody>
          <a:bodyPr wrap="square" rtlCol="0" anchor="ctr"/>
          <a:lstStyle/>
          <a:p>
            <a:pPr marL="0" indent="0">
              <a:lnSpc>
                <a:spcPct val="120000"/>
              </a:lnSpc>
              <a:buNone/>
            </a:pPr>
            <a:r>
              <a:rPr lang="en-US" sz="1100" dirty="0">
                <a:solidFill>
                  <a:srgbClr val="2E3D52"/>
                </a:solidFill>
                <a:latin typeface="Calibri" pitchFamily="34" charset="0"/>
                <a:ea typeface="Calibri" pitchFamily="34" charset="-122"/>
                <a:cs typeface="Calibri" pitchFamily="34" charset="-120"/>
              </a:rPr>
              <a:t>Physically embedded in the markets they serve</a:t>
            </a:r>
            <a:endParaRPr lang="en-US" sz="1100" dirty="0"/>
          </a:p>
        </p:txBody>
      </p:sp>
      <p:sp>
        <p:nvSpPr>
          <p:cNvPr id="16" name="Shape 11"/>
          <p:cNvSpPr/>
          <p:nvPr/>
        </p:nvSpPr>
        <p:spPr>
          <a:xfrm>
            <a:off x="457200" y="2798064"/>
            <a:ext cx="3749040" cy="4572"/>
          </a:xfrm>
          <a:prstGeom prst="rect">
            <a:avLst/>
          </a:prstGeom>
          <a:solidFill>
            <a:srgbClr val="E4E9F2"/>
          </a:solidFill>
          <a:ln/>
        </p:spPr>
        <p:txBody>
          <a:bodyPr/>
          <a:lstStyle/>
          <a:p>
            <a:endParaRPr lang="en-US"/>
          </a:p>
        </p:txBody>
      </p:sp>
      <p:pic>
        <p:nvPicPr>
          <p:cNvPr id="17" name="Image 3" descr="preencoded.png"/>
          <p:cNvPicPr>
            <a:picLocks noChangeAspect="1"/>
          </p:cNvPicPr>
          <p:nvPr/>
        </p:nvPicPr>
        <p:blipFill>
          <a:blip r:embed="rId5"/>
          <a:stretch>
            <a:fillRect/>
          </a:stretch>
        </p:blipFill>
        <p:spPr>
          <a:xfrm>
            <a:off x="457200" y="2926080"/>
            <a:ext cx="256032" cy="256032"/>
          </a:xfrm>
          <a:prstGeom prst="rect">
            <a:avLst/>
          </a:prstGeom>
        </p:spPr>
      </p:pic>
      <p:sp>
        <p:nvSpPr>
          <p:cNvPr id="18" name="Text 12"/>
          <p:cNvSpPr/>
          <p:nvPr/>
        </p:nvSpPr>
        <p:spPr>
          <a:xfrm>
            <a:off x="804672" y="2889504"/>
            <a:ext cx="3429000" cy="365760"/>
          </a:xfrm>
          <a:prstGeom prst="rect">
            <a:avLst/>
          </a:prstGeom>
          <a:noFill/>
          <a:ln/>
        </p:spPr>
        <p:txBody>
          <a:bodyPr wrap="square" rtlCol="0" anchor="ctr"/>
          <a:lstStyle/>
          <a:p>
            <a:pPr marL="0" indent="0">
              <a:lnSpc>
                <a:spcPct val="120000"/>
              </a:lnSpc>
              <a:buNone/>
            </a:pPr>
            <a:r>
              <a:rPr lang="en-US" sz="1100" dirty="0">
                <a:solidFill>
                  <a:srgbClr val="2E3D52"/>
                </a:solidFill>
                <a:latin typeface="Calibri" pitchFamily="34" charset="0"/>
                <a:ea typeface="Calibri" pitchFamily="34" charset="-122"/>
                <a:cs typeface="Calibri" pitchFamily="34" charset="-120"/>
              </a:rPr>
              <a:t>Experts in Insurance, Financial Planning, Estate, Tax, Retirement Strategies, Business Planning, etc. </a:t>
            </a:r>
            <a:endParaRPr lang="en-US" sz="1100" dirty="0"/>
          </a:p>
        </p:txBody>
      </p:sp>
      <p:sp>
        <p:nvSpPr>
          <p:cNvPr id="19" name="Shape 13"/>
          <p:cNvSpPr/>
          <p:nvPr/>
        </p:nvSpPr>
        <p:spPr>
          <a:xfrm>
            <a:off x="457200" y="3300984"/>
            <a:ext cx="3749040" cy="4572"/>
          </a:xfrm>
          <a:prstGeom prst="rect">
            <a:avLst/>
          </a:prstGeom>
          <a:solidFill>
            <a:srgbClr val="E4E9F2"/>
          </a:solidFill>
          <a:ln/>
        </p:spPr>
        <p:txBody>
          <a:bodyPr/>
          <a:lstStyle/>
          <a:p>
            <a:endParaRPr lang="en-US"/>
          </a:p>
        </p:txBody>
      </p:sp>
      <p:pic>
        <p:nvPicPr>
          <p:cNvPr id="20" name="Image 4" descr="preencoded.png"/>
          <p:cNvPicPr>
            <a:picLocks noChangeAspect="1"/>
          </p:cNvPicPr>
          <p:nvPr/>
        </p:nvPicPr>
        <p:blipFill>
          <a:blip r:embed="rId6"/>
          <a:stretch>
            <a:fillRect/>
          </a:stretch>
        </p:blipFill>
        <p:spPr>
          <a:xfrm>
            <a:off x="457200" y="3429000"/>
            <a:ext cx="256032" cy="256032"/>
          </a:xfrm>
          <a:prstGeom prst="rect">
            <a:avLst/>
          </a:prstGeom>
        </p:spPr>
      </p:pic>
      <p:sp>
        <p:nvSpPr>
          <p:cNvPr id="21" name="Text 14"/>
          <p:cNvSpPr/>
          <p:nvPr/>
        </p:nvSpPr>
        <p:spPr>
          <a:xfrm>
            <a:off x="804672" y="3392424"/>
            <a:ext cx="3429000" cy="365760"/>
          </a:xfrm>
          <a:prstGeom prst="rect">
            <a:avLst/>
          </a:prstGeom>
          <a:noFill/>
          <a:ln/>
        </p:spPr>
        <p:txBody>
          <a:bodyPr wrap="square" rtlCol="0" anchor="ctr"/>
          <a:lstStyle/>
          <a:p>
            <a:pPr marL="0" indent="0">
              <a:lnSpc>
                <a:spcPct val="120000"/>
              </a:lnSpc>
              <a:buNone/>
            </a:pPr>
            <a:r>
              <a:rPr lang="en-US" sz="1100" dirty="0">
                <a:solidFill>
                  <a:srgbClr val="2E3D52"/>
                </a:solidFill>
                <a:latin typeface="Calibri" pitchFamily="34" charset="0"/>
                <a:ea typeface="Calibri" pitchFamily="34" charset="-122"/>
                <a:cs typeface="Calibri" pitchFamily="34" charset="-120"/>
              </a:rPr>
              <a:t>Educate FAs on insurance integration strategies</a:t>
            </a:r>
            <a:endParaRPr lang="en-US" sz="1100" dirty="0"/>
          </a:p>
        </p:txBody>
      </p:sp>
      <p:sp>
        <p:nvSpPr>
          <p:cNvPr id="22" name="Shape 15"/>
          <p:cNvSpPr/>
          <p:nvPr/>
        </p:nvSpPr>
        <p:spPr>
          <a:xfrm>
            <a:off x="457200" y="3803904"/>
            <a:ext cx="3749040" cy="4572"/>
          </a:xfrm>
          <a:prstGeom prst="rect">
            <a:avLst/>
          </a:prstGeom>
          <a:solidFill>
            <a:srgbClr val="E4E9F2"/>
          </a:solidFill>
          <a:ln/>
        </p:spPr>
        <p:txBody>
          <a:bodyPr/>
          <a:lstStyle/>
          <a:p>
            <a:endParaRPr lang="en-US"/>
          </a:p>
        </p:txBody>
      </p:sp>
      <p:pic>
        <p:nvPicPr>
          <p:cNvPr id="23" name="Image 5" descr="preencoded.png"/>
          <p:cNvPicPr>
            <a:picLocks noChangeAspect="1"/>
          </p:cNvPicPr>
          <p:nvPr/>
        </p:nvPicPr>
        <p:blipFill>
          <a:blip r:embed="rId7"/>
          <a:stretch>
            <a:fillRect/>
          </a:stretch>
        </p:blipFill>
        <p:spPr>
          <a:xfrm>
            <a:off x="457200" y="3931920"/>
            <a:ext cx="256032" cy="256032"/>
          </a:xfrm>
          <a:prstGeom prst="rect">
            <a:avLst/>
          </a:prstGeom>
        </p:spPr>
      </p:pic>
      <p:sp>
        <p:nvSpPr>
          <p:cNvPr id="24" name="Text 16"/>
          <p:cNvSpPr/>
          <p:nvPr/>
        </p:nvSpPr>
        <p:spPr>
          <a:xfrm>
            <a:off x="804672" y="3895344"/>
            <a:ext cx="3429000" cy="365760"/>
          </a:xfrm>
          <a:prstGeom prst="rect">
            <a:avLst/>
          </a:prstGeom>
          <a:noFill/>
          <a:ln/>
        </p:spPr>
        <p:txBody>
          <a:bodyPr wrap="square" rtlCol="0" anchor="ctr"/>
          <a:lstStyle/>
          <a:p>
            <a:pPr marL="0" indent="0">
              <a:lnSpc>
                <a:spcPct val="120000"/>
              </a:lnSpc>
              <a:buNone/>
            </a:pPr>
            <a:r>
              <a:rPr lang="en-US" sz="1100" dirty="0">
                <a:solidFill>
                  <a:srgbClr val="2E3D52"/>
                </a:solidFill>
                <a:latin typeface="Calibri" pitchFamily="34" charset="0"/>
                <a:ea typeface="Calibri" pitchFamily="34" charset="-122"/>
                <a:cs typeface="Calibri" pitchFamily="34" charset="-120"/>
              </a:rPr>
              <a:t>Identify opportunities within FA books of business</a:t>
            </a:r>
            <a:endParaRPr lang="en-US" sz="1100" dirty="0"/>
          </a:p>
        </p:txBody>
      </p:sp>
      <p:sp>
        <p:nvSpPr>
          <p:cNvPr id="25" name="Shape 17"/>
          <p:cNvSpPr/>
          <p:nvPr/>
        </p:nvSpPr>
        <p:spPr>
          <a:xfrm>
            <a:off x="457200" y="4306824"/>
            <a:ext cx="3749040" cy="4572"/>
          </a:xfrm>
          <a:prstGeom prst="rect">
            <a:avLst/>
          </a:prstGeom>
          <a:solidFill>
            <a:srgbClr val="E4E9F2"/>
          </a:solidFill>
          <a:ln/>
        </p:spPr>
        <p:txBody>
          <a:bodyPr/>
          <a:lstStyle/>
          <a:p>
            <a:endParaRPr lang="en-US"/>
          </a:p>
        </p:txBody>
      </p:sp>
      <p:pic>
        <p:nvPicPr>
          <p:cNvPr id="26" name="Image 6" descr="preencoded.png"/>
          <p:cNvPicPr>
            <a:picLocks noChangeAspect="1"/>
          </p:cNvPicPr>
          <p:nvPr/>
        </p:nvPicPr>
        <p:blipFill>
          <a:blip r:embed="rId8"/>
          <a:stretch>
            <a:fillRect/>
          </a:stretch>
        </p:blipFill>
        <p:spPr>
          <a:xfrm>
            <a:off x="457200" y="4434840"/>
            <a:ext cx="256032" cy="256032"/>
          </a:xfrm>
          <a:prstGeom prst="rect">
            <a:avLst/>
          </a:prstGeom>
        </p:spPr>
      </p:pic>
      <p:sp>
        <p:nvSpPr>
          <p:cNvPr id="27" name="Text 18"/>
          <p:cNvSpPr/>
          <p:nvPr/>
        </p:nvSpPr>
        <p:spPr>
          <a:xfrm>
            <a:off x="804672" y="4398264"/>
            <a:ext cx="3429000" cy="365760"/>
          </a:xfrm>
          <a:prstGeom prst="rect">
            <a:avLst/>
          </a:prstGeom>
          <a:noFill/>
          <a:ln/>
        </p:spPr>
        <p:txBody>
          <a:bodyPr wrap="square" rtlCol="0" anchor="ctr"/>
          <a:lstStyle/>
          <a:p>
            <a:pPr>
              <a:lnSpc>
                <a:spcPct val="120000"/>
              </a:lnSpc>
            </a:pPr>
            <a:r>
              <a:rPr lang="en-US" sz="1100" dirty="0">
                <a:solidFill>
                  <a:srgbClr val="2E3D52"/>
                </a:solidFill>
                <a:latin typeface="Calibri" pitchFamily="34" charset="0"/>
                <a:ea typeface="Calibri" pitchFamily="34" charset="-122"/>
                <a:cs typeface="Calibri" pitchFamily="34" charset="-120"/>
              </a:rPr>
              <a:t>End-to-end White Glove Service: discovery →  application → placement → servicing</a:t>
            </a:r>
            <a:endParaRPr lang="en-US" sz="1100" dirty="0"/>
          </a:p>
        </p:txBody>
      </p:sp>
      <p:sp>
        <p:nvSpPr>
          <p:cNvPr id="28" name="Shape 19"/>
          <p:cNvSpPr/>
          <p:nvPr/>
        </p:nvSpPr>
        <p:spPr>
          <a:xfrm>
            <a:off x="4754880" y="1216152"/>
            <a:ext cx="4114800" cy="3630168"/>
          </a:xfrm>
          <a:prstGeom prst="rect">
            <a:avLst/>
          </a:prstGeom>
          <a:solidFill>
            <a:srgbClr val="1A2748"/>
          </a:solidFill>
          <a:ln/>
          <a:effectLst>
            <a:outerShdw blurRad="127000" dist="25400" dir="8100000" algn="bl" rotWithShape="0">
              <a:srgbClr val="000000">
                <a:alpha val="10000"/>
              </a:srgbClr>
            </a:outerShdw>
          </a:effectLst>
        </p:spPr>
        <p:txBody>
          <a:bodyPr/>
          <a:lstStyle/>
          <a:p>
            <a:endParaRPr lang="en-US"/>
          </a:p>
        </p:txBody>
      </p:sp>
      <p:sp>
        <p:nvSpPr>
          <p:cNvPr id="29" name="Shape 20"/>
          <p:cNvSpPr/>
          <p:nvPr/>
        </p:nvSpPr>
        <p:spPr>
          <a:xfrm>
            <a:off x="4754880" y="1216152"/>
            <a:ext cx="4114800" cy="475488"/>
          </a:xfrm>
          <a:prstGeom prst="rect">
            <a:avLst/>
          </a:prstGeom>
          <a:solidFill>
            <a:srgbClr val="C5A028"/>
          </a:solidFill>
          <a:ln/>
        </p:spPr>
        <p:txBody>
          <a:bodyPr/>
          <a:lstStyle/>
          <a:p>
            <a:endParaRPr lang="en-US"/>
          </a:p>
        </p:txBody>
      </p:sp>
      <p:sp>
        <p:nvSpPr>
          <p:cNvPr id="31" name="Text 22"/>
          <p:cNvSpPr/>
          <p:nvPr/>
        </p:nvSpPr>
        <p:spPr>
          <a:xfrm>
            <a:off x="4867564" y="1326524"/>
            <a:ext cx="3883244" cy="274320"/>
          </a:xfrm>
          <a:prstGeom prst="rect">
            <a:avLst/>
          </a:prstGeom>
          <a:noFill/>
          <a:ln/>
        </p:spPr>
        <p:txBody>
          <a:bodyPr wrap="square" lIns="0" tIns="0" rIns="0" bIns="0" rtlCol="0" anchor="ctr"/>
          <a:lstStyle/>
          <a:p>
            <a:pPr marL="0" indent="0" algn="ctr">
              <a:buNone/>
            </a:pPr>
            <a:r>
              <a:rPr lang="en-US" sz="1500" b="1" dirty="0">
                <a:solidFill>
                  <a:srgbClr val="1A2748"/>
                </a:solidFill>
                <a:latin typeface="Calibri" pitchFamily="34" charset="0"/>
                <a:ea typeface="Calibri" pitchFamily="34" charset="-122"/>
                <a:cs typeface="Calibri" pitchFamily="34" charset="-120"/>
              </a:rPr>
              <a:t>Capitas Private Wealth</a:t>
            </a:r>
            <a:endParaRPr lang="en-US" sz="1500" dirty="0"/>
          </a:p>
        </p:txBody>
      </p:sp>
      <p:pic>
        <p:nvPicPr>
          <p:cNvPr id="32" name="Image 7" descr="preencoded.png"/>
          <p:cNvPicPr>
            <a:picLocks noChangeAspect="1"/>
          </p:cNvPicPr>
          <p:nvPr/>
        </p:nvPicPr>
        <p:blipFill>
          <a:blip r:embed="rId9"/>
          <a:stretch>
            <a:fillRect/>
          </a:stretch>
        </p:blipFill>
        <p:spPr>
          <a:xfrm>
            <a:off x="4937760" y="1920240"/>
            <a:ext cx="256032" cy="256032"/>
          </a:xfrm>
          <a:prstGeom prst="rect">
            <a:avLst/>
          </a:prstGeom>
        </p:spPr>
      </p:pic>
      <p:sp>
        <p:nvSpPr>
          <p:cNvPr id="33" name="Text 23"/>
          <p:cNvSpPr/>
          <p:nvPr/>
        </p:nvSpPr>
        <p:spPr>
          <a:xfrm>
            <a:off x="5285232" y="1883664"/>
            <a:ext cx="3429000" cy="365760"/>
          </a:xfrm>
          <a:prstGeom prst="rect">
            <a:avLst/>
          </a:prstGeom>
          <a:noFill/>
          <a:ln/>
        </p:spPr>
        <p:txBody>
          <a:bodyPr wrap="square" rtlCol="0" anchor="ctr"/>
          <a:lstStyle/>
          <a:p>
            <a:pPr marL="0" indent="0">
              <a:lnSpc>
                <a:spcPct val="120000"/>
              </a:lnSpc>
              <a:buNone/>
            </a:pPr>
            <a:r>
              <a:rPr lang="en-US" sz="1100" dirty="0">
                <a:solidFill>
                  <a:srgbClr val="E4E9F2"/>
                </a:solidFill>
                <a:latin typeface="Calibri" pitchFamily="34" charset="0"/>
                <a:ea typeface="Calibri" pitchFamily="34" charset="-122"/>
                <a:cs typeface="Calibri" pitchFamily="34" charset="-120"/>
              </a:rPr>
              <a:t>25+ nationally recognized advanced planning specialists</a:t>
            </a:r>
            <a:endParaRPr lang="en-US" sz="1100" dirty="0"/>
          </a:p>
        </p:txBody>
      </p:sp>
      <p:sp>
        <p:nvSpPr>
          <p:cNvPr id="34" name="Shape 24"/>
          <p:cNvSpPr/>
          <p:nvPr/>
        </p:nvSpPr>
        <p:spPr>
          <a:xfrm>
            <a:off x="4937760" y="2295144"/>
            <a:ext cx="3749040" cy="4572"/>
          </a:xfrm>
          <a:prstGeom prst="rect">
            <a:avLst/>
          </a:prstGeom>
          <a:solidFill>
            <a:srgbClr val="2B4490"/>
          </a:solidFill>
          <a:ln/>
        </p:spPr>
        <p:txBody>
          <a:bodyPr/>
          <a:lstStyle/>
          <a:p>
            <a:endParaRPr lang="en-US"/>
          </a:p>
        </p:txBody>
      </p:sp>
      <p:pic>
        <p:nvPicPr>
          <p:cNvPr id="35" name="Image 8" descr="preencoded.png"/>
          <p:cNvPicPr>
            <a:picLocks noChangeAspect="1"/>
          </p:cNvPicPr>
          <p:nvPr/>
        </p:nvPicPr>
        <p:blipFill>
          <a:blip r:embed="rId10"/>
          <a:stretch>
            <a:fillRect/>
          </a:stretch>
        </p:blipFill>
        <p:spPr>
          <a:xfrm>
            <a:off x="4937760" y="2423160"/>
            <a:ext cx="256032" cy="256032"/>
          </a:xfrm>
          <a:prstGeom prst="rect">
            <a:avLst/>
          </a:prstGeom>
        </p:spPr>
      </p:pic>
      <p:sp>
        <p:nvSpPr>
          <p:cNvPr id="36" name="Text 25"/>
          <p:cNvSpPr/>
          <p:nvPr/>
        </p:nvSpPr>
        <p:spPr>
          <a:xfrm>
            <a:off x="5285232" y="2386584"/>
            <a:ext cx="3429000" cy="365760"/>
          </a:xfrm>
          <a:prstGeom prst="rect">
            <a:avLst/>
          </a:prstGeom>
          <a:noFill/>
          <a:ln/>
        </p:spPr>
        <p:txBody>
          <a:bodyPr wrap="square" rtlCol="0" anchor="ctr"/>
          <a:lstStyle/>
          <a:p>
            <a:pPr marL="0" indent="0">
              <a:lnSpc>
                <a:spcPct val="120000"/>
              </a:lnSpc>
              <a:buNone/>
            </a:pPr>
            <a:r>
              <a:rPr lang="en-US" sz="1100" dirty="0">
                <a:solidFill>
                  <a:srgbClr val="E4E9F2"/>
                </a:solidFill>
                <a:latin typeface="Calibri" pitchFamily="34" charset="0"/>
                <a:ea typeface="Calibri" pitchFamily="34" charset="-122"/>
                <a:cs typeface="Calibri" pitchFamily="34" charset="-120"/>
              </a:rPr>
              <a:t>Estate Planning &amp; Wealth Transfer</a:t>
            </a:r>
            <a:endParaRPr lang="en-US" sz="1100" dirty="0"/>
          </a:p>
        </p:txBody>
      </p:sp>
      <p:sp>
        <p:nvSpPr>
          <p:cNvPr id="37" name="Shape 26"/>
          <p:cNvSpPr/>
          <p:nvPr/>
        </p:nvSpPr>
        <p:spPr>
          <a:xfrm>
            <a:off x="4937760" y="2798064"/>
            <a:ext cx="3749040" cy="4572"/>
          </a:xfrm>
          <a:prstGeom prst="rect">
            <a:avLst/>
          </a:prstGeom>
          <a:solidFill>
            <a:srgbClr val="2B4490"/>
          </a:solidFill>
          <a:ln/>
        </p:spPr>
        <p:txBody>
          <a:bodyPr/>
          <a:lstStyle/>
          <a:p>
            <a:endParaRPr lang="en-US"/>
          </a:p>
        </p:txBody>
      </p:sp>
      <p:pic>
        <p:nvPicPr>
          <p:cNvPr id="38" name="Image 9" descr="preencoded.png"/>
          <p:cNvPicPr>
            <a:picLocks noChangeAspect="1"/>
          </p:cNvPicPr>
          <p:nvPr/>
        </p:nvPicPr>
        <p:blipFill>
          <a:blip r:embed="rId11"/>
          <a:stretch>
            <a:fillRect/>
          </a:stretch>
        </p:blipFill>
        <p:spPr>
          <a:xfrm>
            <a:off x="4937760" y="2926080"/>
            <a:ext cx="256032" cy="256032"/>
          </a:xfrm>
          <a:prstGeom prst="rect">
            <a:avLst/>
          </a:prstGeom>
        </p:spPr>
      </p:pic>
      <p:sp>
        <p:nvSpPr>
          <p:cNvPr id="39" name="Text 27"/>
          <p:cNvSpPr/>
          <p:nvPr/>
        </p:nvSpPr>
        <p:spPr>
          <a:xfrm>
            <a:off x="5285232" y="2889504"/>
            <a:ext cx="3429000" cy="365760"/>
          </a:xfrm>
          <a:prstGeom prst="rect">
            <a:avLst/>
          </a:prstGeom>
          <a:noFill/>
          <a:ln/>
        </p:spPr>
        <p:txBody>
          <a:bodyPr wrap="square" rtlCol="0" anchor="ctr"/>
          <a:lstStyle/>
          <a:p>
            <a:pPr marL="0" indent="0">
              <a:lnSpc>
                <a:spcPct val="120000"/>
              </a:lnSpc>
              <a:buNone/>
            </a:pPr>
            <a:r>
              <a:rPr lang="en-US" sz="1100" dirty="0">
                <a:solidFill>
                  <a:srgbClr val="E4E9F2"/>
                </a:solidFill>
                <a:latin typeface="Calibri" pitchFamily="34" charset="0"/>
                <a:ea typeface="Calibri" pitchFamily="34" charset="-122"/>
                <a:cs typeface="Calibri" pitchFamily="34" charset="-120"/>
              </a:rPr>
              <a:t>Premium Finance — pre-sale through ongoing management</a:t>
            </a:r>
            <a:endParaRPr lang="en-US" sz="1100" dirty="0"/>
          </a:p>
        </p:txBody>
      </p:sp>
      <p:sp>
        <p:nvSpPr>
          <p:cNvPr id="40" name="Shape 28"/>
          <p:cNvSpPr/>
          <p:nvPr/>
        </p:nvSpPr>
        <p:spPr>
          <a:xfrm>
            <a:off x="4937760" y="3300984"/>
            <a:ext cx="3749040" cy="4572"/>
          </a:xfrm>
          <a:prstGeom prst="rect">
            <a:avLst/>
          </a:prstGeom>
          <a:solidFill>
            <a:srgbClr val="2B4490"/>
          </a:solidFill>
          <a:ln/>
        </p:spPr>
        <p:txBody>
          <a:bodyPr/>
          <a:lstStyle/>
          <a:p>
            <a:endParaRPr lang="en-US"/>
          </a:p>
        </p:txBody>
      </p:sp>
      <p:pic>
        <p:nvPicPr>
          <p:cNvPr id="41" name="Image 10" descr="preencoded.png"/>
          <p:cNvPicPr>
            <a:picLocks noChangeAspect="1"/>
          </p:cNvPicPr>
          <p:nvPr/>
        </p:nvPicPr>
        <p:blipFill>
          <a:blip r:embed="rId12"/>
          <a:stretch>
            <a:fillRect/>
          </a:stretch>
        </p:blipFill>
        <p:spPr>
          <a:xfrm>
            <a:off x="4937760" y="3429000"/>
            <a:ext cx="256032" cy="256032"/>
          </a:xfrm>
          <a:prstGeom prst="rect">
            <a:avLst/>
          </a:prstGeom>
        </p:spPr>
      </p:pic>
      <p:sp>
        <p:nvSpPr>
          <p:cNvPr id="42" name="Text 29"/>
          <p:cNvSpPr/>
          <p:nvPr/>
        </p:nvSpPr>
        <p:spPr>
          <a:xfrm>
            <a:off x="5285232" y="3392424"/>
            <a:ext cx="3429000" cy="365760"/>
          </a:xfrm>
          <a:prstGeom prst="rect">
            <a:avLst/>
          </a:prstGeom>
          <a:noFill/>
          <a:ln/>
        </p:spPr>
        <p:txBody>
          <a:bodyPr wrap="square" rtlCol="0" anchor="ctr"/>
          <a:lstStyle/>
          <a:p>
            <a:pPr marL="0" indent="0">
              <a:lnSpc>
                <a:spcPct val="120000"/>
              </a:lnSpc>
              <a:buNone/>
            </a:pPr>
            <a:r>
              <a:rPr lang="en-US" sz="1100" dirty="0">
                <a:solidFill>
                  <a:srgbClr val="E4E9F2"/>
                </a:solidFill>
                <a:latin typeface="Calibri" pitchFamily="34" charset="0"/>
                <a:ea typeface="Calibri" pitchFamily="34" charset="-122"/>
                <a:cs typeface="Calibri" pitchFamily="34" charset="-120"/>
              </a:rPr>
              <a:t>Executive Benefits — 40+ years of expertise</a:t>
            </a:r>
            <a:endParaRPr lang="en-US" sz="1100" dirty="0"/>
          </a:p>
        </p:txBody>
      </p:sp>
      <p:sp>
        <p:nvSpPr>
          <p:cNvPr id="43" name="Shape 30"/>
          <p:cNvSpPr/>
          <p:nvPr/>
        </p:nvSpPr>
        <p:spPr>
          <a:xfrm>
            <a:off x="4937760" y="3803904"/>
            <a:ext cx="3749040" cy="4572"/>
          </a:xfrm>
          <a:prstGeom prst="rect">
            <a:avLst/>
          </a:prstGeom>
          <a:solidFill>
            <a:srgbClr val="2B4490"/>
          </a:solidFill>
          <a:ln/>
        </p:spPr>
        <p:txBody>
          <a:bodyPr/>
          <a:lstStyle/>
          <a:p>
            <a:endParaRPr lang="en-US"/>
          </a:p>
        </p:txBody>
      </p:sp>
      <p:pic>
        <p:nvPicPr>
          <p:cNvPr id="44" name="Image 11" descr="preencoded.png"/>
          <p:cNvPicPr>
            <a:picLocks noChangeAspect="1"/>
          </p:cNvPicPr>
          <p:nvPr/>
        </p:nvPicPr>
        <p:blipFill>
          <a:blip r:embed="rId13"/>
          <a:stretch>
            <a:fillRect/>
          </a:stretch>
        </p:blipFill>
        <p:spPr>
          <a:xfrm>
            <a:off x="4937760" y="3931920"/>
            <a:ext cx="256032" cy="256032"/>
          </a:xfrm>
          <a:prstGeom prst="rect">
            <a:avLst/>
          </a:prstGeom>
        </p:spPr>
      </p:pic>
      <p:sp>
        <p:nvSpPr>
          <p:cNvPr id="45" name="Text 31"/>
          <p:cNvSpPr/>
          <p:nvPr/>
        </p:nvSpPr>
        <p:spPr>
          <a:xfrm>
            <a:off x="5285232" y="3895344"/>
            <a:ext cx="3429000" cy="365760"/>
          </a:xfrm>
          <a:prstGeom prst="rect">
            <a:avLst/>
          </a:prstGeom>
          <a:noFill/>
          <a:ln/>
        </p:spPr>
        <p:txBody>
          <a:bodyPr wrap="square" rtlCol="0" anchor="ctr"/>
          <a:lstStyle/>
          <a:p>
            <a:pPr marL="0" indent="0">
              <a:lnSpc>
                <a:spcPct val="120000"/>
              </a:lnSpc>
              <a:buNone/>
            </a:pPr>
            <a:r>
              <a:rPr lang="en-US" sz="1100" dirty="0">
                <a:solidFill>
                  <a:srgbClr val="E4E9F2"/>
                </a:solidFill>
                <a:latin typeface="Calibri" pitchFamily="34" charset="0"/>
                <a:ea typeface="Calibri" pitchFamily="34" charset="-122"/>
                <a:cs typeface="Calibri" pitchFamily="34" charset="-120"/>
              </a:rPr>
              <a:t>High-Limit DI: Lloyd's of London &amp; Sports/Entertainment</a:t>
            </a:r>
            <a:endParaRPr lang="en-US" sz="1100" dirty="0"/>
          </a:p>
        </p:txBody>
      </p:sp>
      <p:sp>
        <p:nvSpPr>
          <p:cNvPr id="46" name="Shape 32"/>
          <p:cNvSpPr/>
          <p:nvPr/>
        </p:nvSpPr>
        <p:spPr>
          <a:xfrm>
            <a:off x="4937760" y="4306824"/>
            <a:ext cx="3749040" cy="4572"/>
          </a:xfrm>
          <a:prstGeom prst="rect">
            <a:avLst/>
          </a:prstGeom>
          <a:solidFill>
            <a:srgbClr val="2B4490"/>
          </a:solidFill>
          <a:ln/>
        </p:spPr>
        <p:txBody>
          <a:bodyPr/>
          <a:lstStyle/>
          <a:p>
            <a:endParaRPr lang="en-US"/>
          </a:p>
        </p:txBody>
      </p:sp>
      <p:pic>
        <p:nvPicPr>
          <p:cNvPr id="47" name="Image 12" descr="preencoded.png"/>
          <p:cNvPicPr>
            <a:picLocks noChangeAspect="1"/>
          </p:cNvPicPr>
          <p:nvPr/>
        </p:nvPicPr>
        <p:blipFill>
          <a:blip r:embed="rId14"/>
          <a:stretch>
            <a:fillRect/>
          </a:stretch>
        </p:blipFill>
        <p:spPr>
          <a:xfrm>
            <a:off x="4937760" y="4434840"/>
            <a:ext cx="256032" cy="256032"/>
          </a:xfrm>
          <a:prstGeom prst="rect">
            <a:avLst/>
          </a:prstGeom>
        </p:spPr>
      </p:pic>
      <p:sp>
        <p:nvSpPr>
          <p:cNvPr id="48" name="Text 33"/>
          <p:cNvSpPr/>
          <p:nvPr/>
        </p:nvSpPr>
        <p:spPr>
          <a:xfrm>
            <a:off x="5285232" y="4398264"/>
            <a:ext cx="3429000" cy="365760"/>
          </a:xfrm>
          <a:prstGeom prst="rect">
            <a:avLst/>
          </a:prstGeom>
          <a:noFill/>
          <a:ln/>
        </p:spPr>
        <p:txBody>
          <a:bodyPr wrap="square" rtlCol="0" anchor="ctr"/>
          <a:lstStyle/>
          <a:p>
            <a:pPr marL="0" indent="0">
              <a:lnSpc>
                <a:spcPct val="120000"/>
              </a:lnSpc>
              <a:buNone/>
            </a:pPr>
            <a:r>
              <a:rPr lang="en-US" sz="1100" dirty="0">
                <a:solidFill>
                  <a:srgbClr val="E4E9F2"/>
                </a:solidFill>
                <a:latin typeface="Calibri" pitchFamily="34" charset="0"/>
                <a:ea typeface="Calibri" pitchFamily="34" charset="-122"/>
                <a:cs typeface="Calibri" pitchFamily="34" charset="-120"/>
              </a:rPr>
              <a:t>Foreign Nationals, PPLI &amp; more</a:t>
            </a:r>
            <a:endParaRPr lang="en-US" sz="1100" dirty="0"/>
          </a:p>
        </p:txBody>
      </p:sp>
      <p:sp>
        <p:nvSpPr>
          <p:cNvPr id="49" name="Shape 34"/>
          <p:cNvSpPr/>
          <p:nvPr/>
        </p:nvSpPr>
        <p:spPr>
          <a:xfrm>
            <a:off x="0" y="4956048"/>
            <a:ext cx="9144000" cy="4572"/>
          </a:xfrm>
          <a:prstGeom prst="rect">
            <a:avLst/>
          </a:prstGeom>
          <a:solidFill>
            <a:srgbClr val="E4E9F2"/>
          </a:solidFill>
          <a:ln/>
        </p:spPr>
        <p:txBody>
          <a:bodyPr/>
          <a:lstStyle/>
          <a:p>
            <a:endParaRPr lang="en-US"/>
          </a:p>
        </p:txBody>
      </p:sp>
      <p:sp>
        <p:nvSpPr>
          <p:cNvPr id="50" name="Text 35"/>
          <p:cNvSpPr/>
          <p:nvPr/>
        </p:nvSpPr>
        <p:spPr>
          <a:xfrm>
            <a:off x="274320" y="4974336"/>
            <a:ext cx="7315200" cy="164592"/>
          </a:xfrm>
          <a:prstGeom prst="rect">
            <a:avLst/>
          </a:prstGeom>
          <a:noFill/>
          <a:ln/>
        </p:spPr>
        <p:txBody>
          <a:bodyPr wrap="square" rtlCol="0" anchor="ctr"/>
          <a:lstStyle/>
          <a:p>
            <a:r>
              <a:rPr lang="en-US" sz="800" i="1" dirty="0">
                <a:solidFill>
                  <a:srgbClr val="8E9BB0"/>
                </a:solidFill>
                <a:latin typeface="Calibri" pitchFamily="34" charset="0"/>
                <a:ea typeface="Calibri" pitchFamily="34" charset="-122"/>
                <a:cs typeface="Calibri" pitchFamily="34" charset="-120"/>
              </a:rPr>
              <a:t>Capitas Financial  |  Value Beyond Insurance® | For Financial Advisor Use Only. Not For Use with the Public. </a:t>
            </a:r>
            <a:endParaRPr lang="en-US" sz="800" dirty="0"/>
          </a:p>
        </p:txBody>
      </p:sp>
      <p:sp>
        <p:nvSpPr>
          <p:cNvPr id="51" name="Text 36"/>
          <p:cNvSpPr/>
          <p:nvPr/>
        </p:nvSpPr>
        <p:spPr>
          <a:xfrm>
            <a:off x="8686800" y="4974336"/>
            <a:ext cx="365760" cy="164592"/>
          </a:xfrm>
          <a:prstGeom prst="rect">
            <a:avLst/>
          </a:prstGeom>
          <a:noFill/>
          <a:ln/>
        </p:spPr>
        <p:txBody>
          <a:bodyPr wrap="square" rtlCol="0" anchor="ctr"/>
          <a:lstStyle/>
          <a:p>
            <a:pPr marL="0" indent="0" algn="r">
              <a:buNone/>
            </a:pPr>
            <a:r>
              <a:rPr lang="en-US" sz="800" dirty="0">
                <a:solidFill>
                  <a:srgbClr val="8E9BB0"/>
                </a:solidFill>
                <a:latin typeface="Calibri" pitchFamily="34" charset="0"/>
                <a:ea typeface="Calibri" pitchFamily="34" charset="-122"/>
                <a:cs typeface="Calibri" pitchFamily="34" charset="-120"/>
              </a:rPr>
              <a:t>3</a:t>
            </a:r>
            <a:endParaRPr lang="en-US" sz="800" dirty="0"/>
          </a:p>
        </p:txBody>
      </p:sp>
      <p:pic>
        <p:nvPicPr>
          <p:cNvPr id="52" name="Image 0" descr="preencoded.png"/>
          <p:cNvPicPr>
            <a:picLocks noChangeAspect="1"/>
          </p:cNvPicPr>
          <p:nvPr/>
        </p:nvPicPr>
        <p:blipFill>
          <a:blip r:embed="rId15"/>
          <a:stretch>
            <a:fillRect/>
          </a:stretch>
        </p:blipFill>
        <p:spPr>
          <a:xfrm>
            <a:off x="274320" y="49160"/>
            <a:ext cx="1737360" cy="630936"/>
          </a:xfrm>
          <a:prstGeom prst="rect">
            <a:avLst/>
          </a:prstGeom>
        </p:spPr>
      </p:pic>
      <p:sp>
        <p:nvSpPr>
          <p:cNvPr id="4" name="TextBox 3">
            <a:extLst>
              <a:ext uri="{FF2B5EF4-FFF2-40B4-BE49-F238E27FC236}">
                <a16:creationId xmlns:a16="http://schemas.microsoft.com/office/drawing/2014/main" id="{27764F8B-E4B7-AC3F-84EB-BBBD8DDD4E89}"/>
              </a:ext>
            </a:extLst>
          </p:cNvPr>
          <p:cNvSpPr txBox="1"/>
          <p:nvPr/>
        </p:nvSpPr>
        <p:spPr>
          <a:xfrm>
            <a:off x="274320" y="4805022"/>
            <a:ext cx="8586216" cy="215444"/>
          </a:xfrm>
          <a:prstGeom prst="rect">
            <a:avLst/>
          </a:prstGeom>
          <a:noFill/>
        </p:spPr>
        <p:txBody>
          <a:bodyPr wrap="square" rtlCol="0">
            <a:spAutoFit/>
          </a:bodyPr>
          <a:lstStyle/>
          <a:p>
            <a:r>
              <a:rPr lang="en-US" sz="800" spc="-30" dirty="0">
                <a:solidFill>
                  <a:srgbClr val="8E9BB0"/>
                </a:solidFill>
              </a:rPr>
              <a:t>Please note that certain planning services and concepts may not be approved in all financial institutions. Capitas Financial will only support concepts and plan designs based on your firms approved operational guidelines.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5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A2748"/>
          </a:solidFill>
          <a:ln/>
        </p:spPr>
        <p:txBody>
          <a:bodyPr/>
          <a:lstStyle/>
          <a:p>
            <a:endParaRPr lang="en-US"/>
          </a:p>
        </p:txBody>
      </p:sp>
      <p:sp>
        <p:nvSpPr>
          <p:cNvPr id="3" name="Shape 1"/>
          <p:cNvSpPr/>
          <p:nvPr/>
        </p:nvSpPr>
        <p:spPr>
          <a:xfrm>
            <a:off x="0" y="749808"/>
            <a:ext cx="9144000" cy="45720"/>
          </a:xfrm>
          <a:prstGeom prst="rect">
            <a:avLst/>
          </a:prstGeom>
          <a:solidFill>
            <a:srgbClr val="C5A028"/>
          </a:solidFill>
          <a:ln/>
        </p:spPr>
        <p:txBody>
          <a:bodyPr/>
          <a:lstStyle/>
          <a:p>
            <a:endParaRPr lang="en-US"/>
          </a:p>
        </p:txBody>
      </p:sp>
      <p:sp>
        <p:nvSpPr>
          <p:cNvPr id="5" name="Text 2"/>
          <p:cNvSpPr/>
          <p:nvPr/>
        </p:nvSpPr>
        <p:spPr>
          <a:xfrm>
            <a:off x="2286000" y="155448"/>
            <a:ext cx="6583680" cy="438912"/>
          </a:xfrm>
          <a:prstGeom prst="rect">
            <a:avLst/>
          </a:prstGeom>
          <a:noFill/>
          <a:ln/>
        </p:spPr>
        <p:txBody>
          <a:bodyPr wrap="square" lIns="0" tIns="0" rIns="0" bIns="0" rtlCol="0" anchor="ctr"/>
          <a:lstStyle/>
          <a:p>
            <a:pPr marL="0" indent="0" algn="r">
              <a:buNone/>
            </a:pPr>
            <a:r>
              <a:rPr lang="en-US" sz="2000" b="1" dirty="0">
                <a:solidFill>
                  <a:srgbClr val="FFFFFF"/>
                </a:solidFill>
                <a:latin typeface="Calibri" pitchFamily="34" charset="0"/>
                <a:ea typeface="Calibri" pitchFamily="34" charset="-122"/>
                <a:cs typeface="Calibri" pitchFamily="34" charset="-120"/>
              </a:rPr>
              <a:t>Financial Advisor Support Platform</a:t>
            </a:r>
            <a:endParaRPr lang="en-US" sz="2000" dirty="0"/>
          </a:p>
        </p:txBody>
      </p:sp>
      <p:sp>
        <p:nvSpPr>
          <p:cNvPr id="6" name="Text 3"/>
          <p:cNvSpPr/>
          <p:nvPr/>
        </p:nvSpPr>
        <p:spPr>
          <a:xfrm>
            <a:off x="274320" y="850392"/>
            <a:ext cx="8595360" cy="274320"/>
          </a:xfrm>
          <a:prstGeom prst="rect">
            <a:avLst/>
          </a:prstGeom>
          <a:noFill/>
          <a:ln/>
        </p:spPr>
        <p:txBody>
          <a:bodyPr wrap="square" rtlCol="0" anchor="ctr"/>
          <a:lstStyle/>
          <a:p>
            <a:pPr marL="0" indent="0" algn="ctr">
              <a:buNone/>
            </a:pPr>
            <a:r>
              <a:rPr lang="en-US" sz="1150" i="1" dirty="0">
                <a:solidFill>
                  <a:srgbClr val="1F3262"/>
                </a:solidFill>
                <a:latin typeface="Calibri" pitchFamily="34" charset="0"/>
                <a:ea typeface="Calibri" pitchFamily="34" charset="-122"/>
                <a:cs typeface="Calibri" pitchFamily="34" charset="-120"/>
              </a:rPr>
              <a:t>Everything a financial advisor needs from prospecting to placement to servicing.</a:t>
            </a:r>
            <a:endParaRPr lang="en-US" sz="1150" dirty="0"/>
          </a:p>
        </p:txBody>
      </p:sp>
      <p:sp>
        <p:nvSpPr>
          <p:cNvPr id="7" name="Shape 4"/>
          <p:cNvSpPr/>
          <p:nvPr/>
        </p:nvSpPr>
        <p:spPr>
          <a:xfrm>
            <a:off x="292608" y="1216152"/>
            <a:ext cx="2651760" cy="11155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8" name="Shape 5"/>
          <p:cNvSpPr/>
          <p:nvPr/>
        </p:nvSpPr>
        <p:spPr>
          <a:xfrm>
            <a:off x="292608" y="1216152"/>
            <a:ext cx="2651760" cy="45720"/>
          </a:xfrm>
          <a:prstGeom prst="rect">
            <a:avLst/>
          </a:prstGeom>
          <a:solidFill>
            <a:srgbClr val="1F3262"/>
          </a:solidFill>
          <a:ln/>
        </p:spPr>
        <p:txBody>
          <a:bodyPr/>
          <a:lstStyle/>
          <a:p>
            <a:endParaRPr lang="en-US"/>
          </a:p>
        </p:txBody>
      </p:sp>
      <p:pic>
        <p:nvPicPr>
          <p:cNvPr id="9" name="Image 1" descr="preencoded.png"/>
          <p:cNvPicPr>
            <a:picLocks noChangeAspect="1"/>
          </p:cNvPicPr>
          <p:nvPr/>
        </p:nvPicPr>
        <p:blipFill>
          <a:blip r:embed="rId3"/>
          <a:stretch>
            <a:fillRect/>
          </a:stretch>
        </p:blipFill>
        <p:spPr>
          <a:xfrm>
            <a:off x="457200" y="1444752"/>
            <a:ext cx="292608" cy="292608"/>
          </a:xfrm>
          <a:prstGeom prst="rect">
            <a:avLst/>
          </a:prstGeom>
        </p:spPr>
      </p:pic>
      <p:sp>
        <p:nvSpPr>
          <p:cNvPr id="10" name="Text 6"/>
          <p:cNvSpPr/>
          <p:nvPr/>
        </p:nvSpPr>
        <p:spPr>
          <a:xfrm>
            <a:off x="859536" y="1325880"/>
            <a:ext cx="1993392" cy="274320"/>
          </a:xfrm>
          <a:prstGeom prst="rect">
            <a:avLst/>
          </a:prstGeom>
          <a:noFill/>
          <a:ln/>
        </p:spPr>
        <p:txBody>
          <a:bodyPr wrap="square" rtlCol="0" anchor="ctr"/>
          <a:lstStyle/>
          <a:p>
            <a:pPr marL="0" indent="0">
              <a:buNone/>
            </a:pPr>
            <a:r>
              <a:rPr lang="en-US" sz="1150" b="1" dirty="0">
                <a:solidFill>
                  <a:srgbClr val="1F3262"/>
                </a:solidFill>
                <a:latin typeface="Calibri" pitchFamily="34" charset="0"/>
                <a:ea typeface="Calibri" pitchFamily="34" charset="-122"/>
                <a:cs typeface="Calibri" pitchFamily="34" charset="-120"/>
              </a:rPr>
              <a:t>Book Analysis</a:t>
            </a:r>
            <a:endParaRPr lang="en-US" sz="1150" dirty="0"/>
          </a:p>
        </p:txBody>
      </p:sp>
      <p:sp>
        <p:nvSpPr>
          <p:cNvPr id="11" name="Text 7"/>
          <p:cNvSpPr/>
          <p:nvPr/>
        </p:nvSpPr>
        <p:spPr>
          <a:xfrm>
            <a:off x="457200" y="1783080"/>
            <a:ext cx="2395728" cy="475488"/>
          </a:xfrm>
          <a:prstGeom prst="rect">
            <a:avLst/>
          </a:prstGeom>
          <a:noFill/>
          <a:ln/>
        </p:spPr>
        <p:txBody>
          <a:bodyPr wrap="square" rtlCol="0" anchor="ctr"/>
          <a:lstStyle/>
          <a:p>
            <a:pPr marL="0" indent="0">
              <a:lnSpc>
                <a:spcPct val="125000"/>
              </a:lnSpc>
              <a:buNone/>
            </a:pPr>
            <a:r>
              <a:rPr lang="en-US" sz="950" dirty="0">
                <a:solidFill>
                  <a:srgbClr val="2E3D52"/>
                </a:solidFill>
                <a:latin typeface="Calibri" pitchFamily="34" charset="0"/>
                <a:ea typeface="Calibri" pitchFamily="34" charset="-122"/>
                <a:cs typeface="Calibri" pitchFamily="34" charset="-120"/>
              </a:rPr>
              <a:t>Client profile &amp; book analysis with your dedicated Capitas consultant</a:t>
            </a:r>
            <a:endParaRPr lang="en-US" sz="950" dirty="0"/>
          </a:p>
        </p:txBody>
      </p:sp>
      <p:sp>
        <p:nvSpPr>
          <p:cNvPr id="12" name="Shape 8"/>
          <p:cNvSpPr/>
          <p:nvPr/>
        </p:nvSpPr>
        <p:spPr>
          <a:xfrm>
            <a:off x="3118104" y="1216152"/>
            <a:ext cx="2651760" cy="11155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13" name="Shape 9"/>
          <p:cNvSpPr/>
          <p:nvPr/>
        </p:nvSpPr>
        <p:spPr>
          <a:xfrm>
            <a:off x="3118104" y="1216152"/>
            <a:ext cx="2651760" cy="45720"/>
          </a:xfrm>
          <a:prstGeom prst="rect">
            <a:avLst/>
          </a:prstGeom>
          <a:solidFill>
            <a:srgbClr val="C5A028"/>
          </a:solidFill>
          <a:ln/>
        </p:spPr>
        <p:txBody>
          <a:bodyPr/>
          <a:lstStyle/>
          <a:p>
            <a:endParaRPr lang="en-US"/>
          </a:p>
        </p:txBody>
      </p:sp>
      <p:pic>
        <p:nvPicPr>
          <p:cNvPr id="14" name="Image 2" descr="preencoded.png"/>
          <p:cNvPicPr>
            <a:picLocks noChangeAspect="1"/>
          </p:cNvPicPr>
          <p:nvPr/>
        </p:nvPicPr>
        <p:blipFill>
          <a:blip r:embed="rId4"/>
          <a:stretch>
            <a:fillRect/>
          </a:stretch>
        </p:blipFill>
        <p:spPr>
          <a:xfrm>
            <a:off x="3282696" y="1444752"/>
            <a:ext cx="292608" cy="292608"/>
          </a:xfrm>
          <a:prstGeom prst="rect">
            <a:avLst/>
          </a:prstGeom>
        </p:spPr>
      </p:pic>
      <p:sp>
        <p:nvSpPr>
          <p:cNvPr id="15" name="Text 10"/>
          <p:cNvSpPr/>
          <p:nvPr/>
        </p:nvSpPr>
        <p:spPr>
          <a:xfrm>
            <a:off x="3685032" y="1325880"/>
            <a:ext cx="1993392" cy="274320"/>
          </a:xfrm>
          <a:prstGeom prst="rect">
            <a:avLst/>
          </a:prstGeom>
          <a:noFill/>
          <a:ln/>
        </p:spPr>
        <p:txBody>
          <a:bodyPr wrap="square" rtlCol="0" anchor="ctr"/>
          <a:lstStyle/>
          <a:p>
            <a:pPr marL="0" indent="0">
              <a:buNone/>
            </a:pPr>
            <a:r>
              <a:rPr lang="en-US" sz="1150" b="1" dirty="0">
                <a:solidFill>
                  <a:srgbClr val="1F3262"/>
                </a:solidFill>
                <a:latin typeface="Calibri" pitchFamily="34" charset="0"/>
                <a:ea typeface="Calibri" pitchFamily="34" charset="-122"/>
                <a:cs typeface="Calibri" pitchFamily="34" charset="-120"/>
              </a:rPr>
              <a:t>Insurance Reviews</a:t>
            </a:r>
            <a:endParaRPr lang="en-US" sz="1150" dirty="0"/>
          </a:p>
        </p:txBody>
      </p:sp>
      <p:sp>
        <p:nvSpPr>
          <p:cNvPr id="16" name="Text 11"/>
          <p:cNvSpPr/>
          <p:nvPr/>
        </p:nvSpPr>
        <p:spPr>
          <a:xfrm>
            <a:off x="3282696" y="1783080"/>
            <a:ext cx="2395728" cy="475488"/>
          </a:xfrm>
          <a:prstGeom prst="rect">
            <a:avLst/>
          </a:prstGeom>
          <a:noFill/>
          <a:ln/>
        </p:spPr>
        <p:txBody>
          <a:bodyPr wrap="square" rtlCol="0" anchor="ctr"/>
          <a:lstStyle/>
          <a:p>
            <a:pPr marL="0" indent="0">
              <a:lnSpc>
                <a:spcPct val="125000"/>
              </a:lnSpc>
              <a:buNone/>
            </a:pPr>
            <a:r>
              <a:rPr lang="en-US" sz="950" dirty="0">
                <a:solidFill>
                  <a:srgbClr val="2E3D52"/>
                </a:solidFill>
                <a:latin typeface="Calibri" pitchFamily="34" charset="0"/>
                <a:ea typeface="Calibri" pitchFamily="34" charset="-122"/>
                <a:cs typeface="Calibri" pitchFamily="34" charset="-120"/>
              </a:rPr>
              <a:t>Comprehensive review programs with client-ready output and recommendations</a:t>
            </a:r>
            <a:endParaRPr lang="en-US" sz="950" dirty="0"/>
          </a:p>
        </p:txBody>
      </p:sp>
      <p:sp>
        <p:nvSpPr>
          <p:cNvPr id="17" name="Shape 12"/>
          <p:cNvSpPr/>
          <p:nvPr/>
        </p:nvSpPr>
        <p:spPr>
          <a:xfrm>
            <a:off x="5943600" y="1216152"/>
            <a:ext cx="2651760" cy="11155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18" name="Shape 13"/>
          <p:cNvSpPr/>
          <p:nvPr/>
        </p:nvSpPr>
        <p:spPr>
          <a:xfrm>
            <a:off x="5943600" y="1216152"/>
            <a:ext cx="2651760" cy="45720"/>
          </a:xfrm>
          <a:prstGeom prst="rect">
            <a:avLst/>
          </a:prstGeom>
          <a:solidFill>
            <a:srgbClr val="1F3262"/>
          </a:solidFill>
          <a:ln/>
        </p:spPr>
        <p:txBody>
          <a:bodyPr/>
          <a:lstStyle/>
          <a:p>
            <a:endParaRPr lang="en-US"/>
          </a:p>
        </p:txBody>
      </p:sp>
      <p:pic>
        <p:nvPicPr>
          <p:cNvPr id="19" name="Image 3" descr="preencoded.png"/>
          <p:cNvPicPr>
            <a:picLocks noChangeAspect="1"/>
          </p:cNvPicPr>
          <p:nvPr/>
        </p:nvPicPr>
        <p:blipFill>
          <a:blip r:embed="rId5"/>
          <a:stretch>
            <a:fillRect/>
          </a:stretch>
        </p:blipFill>
        <p:spPr>
          <a:xfrm>
            <a:off x="6108192" y="1444752"/>
            <a:ext cx="292608" cy="292608"/>
          </a:xfrm>
          <a:prstGeom prst="rect">
            <a:avLst/>
          </a:prstGeom>
        </p:spPr>
      </p:pic>
      <p:sp>
        <p:nvSpPr>
          <p:cNvPr id="20" name="Text 14"/>
          <p:cNvSpPr/>
          <p:nvPr/>
        </p:nvSpPr>
        <p:spPr>
          <a:xfrm>
            <a:off x="6510528" y="1325880"/>
            <a:ext cx="1993392" cy="274320"/>
          </a:xfrm>
          <a:prstGeom prst="rect">
            <a:avLst/>
          </a:prstGeom>
          <a:noFill/>
          <a:ln/>
        </p:spPr>
        <p:txBody>
          <a:bodyPr wrap="square" rtlCol="0" anchor="ctr"/>
          <a:lstStyle/>
          <a:p>
            <a:pPr marL="0" indent="0">
              <a:buNone/>
            </a:pPr>
            <a:r>
              <a:rPr lang="en-US" sz="1150" b="1" dirty="0">
                <a:solidFill>
                  <a:srgbClr val="1F3262"/>
                </a:solidFill>
                <a:latin typeface="Calibri" pitchFamily="34" charset="0"/>
                <a:ea typeface="Calibri" pitchFamily="34" charset="-122"/>
                <a:cs typeface="Calibri" pitchFamily="34" charset="-120"/>
              </a:rPr>
              <a:t>Seminars &amp; Marketing</a:t>
            </a:r>
            <a:endParaRPr lang="en-US" sz="1150" dirty="0"/>
          </a:p>
        </p:txBody>
      </p:sp>
      <p:sp>
        <p:nvSpPr>
          <p:cNvPr id="21" name="Text 15"/>
          <p:cNvSpPr/>
          <p:nvPr/>
        </p:nvSpPr>
        <p:spPr>
          <a:xfrm>
            <a:off x="6108192" y="1783080"/>
            <a:ext cx="2395728" cy="475488"/>
          </a:xfrm>
          <a:prstGeom prst="rect">
            <a:avLst/>
          </a:prstGeom>
          <a:noFill/>
          <a:ln/>
        </p:spPr>
        <p:txBody>
          <a:bodyPr wrap="square" rtlCol="0" anchor="ctr"/>
          <a:lstStyle/>
          <a:p>
            <a:pPr marL="0" indent="0">
              <a:lnSpc>
                <a:spcPct val="125000"/>
              </a:lnSpc>
              <a:buNone/>
            </a:pPr>
            <a:r>
              <a:rPr lang="en-US" sz="950" dirty="0">
                <a:solidFill>
                  <a:srgbClr val="2E3D52"/>
                </a:solidFill>
                <a:latin typeface="Calibri" pitchFamily="34" charset="0"/>
                <a:ea typeface="Calibri" pitchFamily="34" charset="-122"/>
                <a:cs typeface="Calibri" pitchFamily="34" charset="-120"/>
              </a:rPr>
              <a:t>Advisor and client seminars plus full marketing support and collateral</a:t>
            </a:r>
            <a:endParaRPr lang="en-US" sz="950" dirty="0"/>
          </a:p>
        </p:txBody>
      </p:sp>
      <p:sp>
        <p:nvSpPr>
          <p:cNvPr id="22" name="Shape 16"/>
          <p:cNvSpPr/>
          <p:nvPr/>
        </p:nvSpPr>
        <p:spPr>
          <a:xfrm>
            <a:off x="292608" y="2514600"/>
            <a:ext cx="2651760" cy="11155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23" name="Shape 17"/>
          <p:cNvSpPr/>
          <p:nvPr/>
        </p:nvSpPr>
        <p:spPr>
          <a:xfrm>
            <a:off x="292608" y="2514600"/>
            <a:ext cx="2651760" cy="45720"/>
          </a:xfrm>
          <a:prstGeom prst="rect">
            <a:avLst/>
          </a:prstGeom>
          <a:solidFill>
            <a:srgbClr val="1F3262"/>
          </a:solidFill>
          <a:ln/>
        </p:spPr>
        <p:txBody>
          <a:bodyPr/>
          <a:lstStyle/>
          <a:p>
            <a:endParaRPr lang="en-US"/>
          </a:p>
        </p:txBody>
      </p:sp>
      <p:pic>
        <p:nvPicPr>
          <p:cNvPr id="24" name="Image 4" descr="preencoded.png"/>
          <p:cNvPicPr>
            <a:picLocks noChangeAspect="1"/>
          </p:cNvPicPr>
          <p:nvPr/>
        </p:nvPicPr>
        <p:blipFill>
          <a:blip r:embed="rId6"/>
          <a:stretch>
            <a:fillRect/>
          </a:stretch>
        </p:blipFill>
        <p:spPr>
          <a:xfrm>
            <a:off x="457200" y="2743200"/>
            <a:ext cx="292608" cy="292608"/>
          </a:xfrm>
          <a:prstGeom prst="rect">
            <a:avLst/>
          </a:prstGeom>
        </p:spPr>
      </p:pic>
      <p:sp>
        <p:nvSpPr>
          <p:cNvPr id="25" name="Text 18"/>
          <p:cNvSpPr/>
          <p:nvPr/>
        </p:nvSpPr>
        <p:spPr>
          <a:xfrm>
            <a:off x="859536" y="2624328"/>
            <a:ext cx="1993392" cy="274320"/>
          </a:xfrm>
          <a:prstGeom prst="rect">
            <a:avLst/>
          </a:prstGeom>
          <a:noFill/>
          <a:ln/>
        </p:spPr>
        <p:txBody>
          <a:bodyPr wrap="square" rtlCol="0" anchor="ctr"/>
          <a:lstStyle/>
          <a:p>
            <a:pPr marL="0" indent="0">
              <a:buNone/>
            </a:pPr>
            <a:r>
              <a:rPr lang="en-US" sz="1150" b="1" dirty="0">
                <a:solidFill>
                  <a:srgbClr val="1F3262"/>
                </a:solidFill>
                <a:latin typeface="Calibri" pitchFamily="34" charset="0"/>
                <a:ea typeface="Calibri" pitchFamily="34" charset="-122"/>
                <a:cs typeface="Calibri" pitchFamily="34" charset="-120"/>
              </a:rPr>
              <a:t>Specialty Desks</a:t>
            </a:r>
            <a:endParaRPr lang="en-US" sz="1150" dirty="0"/>
          </a:p>
        </p:txBody>
      </p:sp>
      <p:sp>
        <p:nvSpPr>
          <p:cNvPr id="26" name="Text 19"/>
          <p:cNvSpPr/>
          <p:nvPr/>
        </p:nvSpPr>
        <p:spPr>
          <a:xfrm>
            <a:off x="457200" y="3081528"/>
            <a:ext cx="2395728" cy="475488"/>
          </a:xfrm>
          <a:prstGeom prst="rect">
            <a:avLst/>
          </a:prstGeom>
          <a:noFill/>
          <a:ln/>
        </p:spPr>
        <p:txBody>
          <a:bodyPr wrap="square" rtlCol="0" anchor="ctr"/>
          <a:lstStyle/>
          <a:p>
            <a:pPr marL="0" indent="0">
              <a:lnSpc>
                <a:spcPct val="125000"/>
              </a:lnSpc>
              <a:buNone/>
            </a:pPr>
            <a:r>
              <a:rPr lang="en-US" sz="950" dirty="0">
                <a:solidFill>
                  <a:srgbClr val="2E3D52"/>
                </a:solidFill>
                <a:latin typeface="Calibri" pitchFamily="34" charset="0"/>
                <a:ea typeface="Calibri" pitchFamily="34" charset="-122"/>
                <a:cs typeface="Calibri" pitchFamily="34" charset="-120"/>
              </a:rPr>
              <a:t>Dedicated hybrid LTC, traditional LTC, and disability desk teams</a:t>
            </a:r>
            <a:endParaRPr lang="en-US" sz="950" dirty="0"/>
          </a:p>
        </p:txBody>
      </p:sp>
      <p:sp>
        <p:nvSpPr>
          <p:cNvPr id="27" name="Shape 20"/>
          <p:cNvSpPr/>
          <p:nvPr/>
        </p:nvSpPr>
        <p:spPr>
          <a:xfrm>
            <a:off x="3118104" y="2514600"/>
            <a:ext cx="2651760" cy="11155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28" name="Shape 21"/>
          <p:cNvSpPr/>
          <p:nvPr/>
        </p:nvSpPr>
        <p:spPr>
          <a:xfrm>
            <a:off x="3118104" y="2514600"/>
            <a:ext cx="2651760" cy="45720"/>
          </a:xfrm>
          <a:prstGeom prst="rect">
            <a:avLst/>
          </a:prstGeom>
          <a:solidFill>
            <a:srgbClr val="C5A028"/>
          </a:solidFill>
          <a:ln/>
        </p:spPr>
        <p:txBody>
          <a:bodyPr/>
          <a:lstStyle/>
          <a:p>
            <a:endParaRPr lang="en-US"/>
          </a:p>
        </p:txBody>
      </p:sp>
      <p:pic>
        <p:nvPicPr>
          <p:cNvPr id="29" name="Image 5" descr="preencoded.png"/>
          <p:cNvPicPr>
            <a:picLocks noChangeAspect="1"/>
          </p:cNvPicPr>
          <p:nvPr/>
        </p:nvPicPr>
        <p:blipFill>
          <a:blip r:embed="rId7"/>
          <a:stretch>
            <a:fillRect/>
          </a:stretch>
        </p:blipFill>
        <p:spPr>
          <a:xfrm>
            <a:off x="3282696" y="2743200"/>
            <a:ext cx="292608" cy="292608"/>
          </a:xfrm>
          <a:prstGeom prst="rect">
            <a:avLst/>
          </a:prstGeom>
        </p:spPr>
      </p:pic>
      <p:sp>
        <p:nvSpPr>
          <p:cNvPr id="30" name="Text 22"/>
          <p:cNvSpPr/>
          <p:nvPr/>
        </p:nvSpPr>
        <p:spPr>
          <a:xfrm>
            <a:off x="3685032" y="2624328"/>
            <a:ext cx="1993392" cy="274320"/>
          </a:xfrm>
          <a:prstGeom prst="rect">
            <a:avLst/>
          </a:prstGeom>
          <a:noFill/>
          <a:ln/>
        </p:spPr>
        <p:txBody>
          <a:bodyPr wrap="square" rtlCol="0" anchor="ctr"/>
          <a:lstStyle/>
          <a:p>
            <a:pPr marL="0" indent="0">
              <a:buNone/>
            </a:pPr>
            <a:r>
              <a:rPr lang="en-US" sz="1150" b="1" dirty="0">
                <a:solidFill>
                  <a:srgbClr val="1F3262"/>
                </a:solidFill>
                <a:latin typeface="Calibri" pitchFamily="34" charset="0"/>
                <a:ea typeface="Calibri" pitchFamily="34" charset="-122"/>
                <a:cs typeface="Calibri" pitchFamily="34" charset="-120"/>
              </a:rPr>
              <a:t>Case Design</a:t>
            </a:r>
            <a:endParaRPr lang="en-US" sz="1150" dirty="0"/>
          </a:p>
        </p:txBody>
      </p:sp>
      <p:sp>
        <p:nvSpPr>
          <p:cNvPr id="31" name="Text 23"/>
          <p:cNvSpPr/>
          <p:nvPr/>
        </p:nvSpPr>
        <p:spPr>
          <a:xfrm>
            <a:off x="3282696" y="3081528"/>
            <a:ext cx="2395728" cy="475488"/>
          </a:xfrm>
          <a:prstGeom prst="rect">
            <a:avLst/>
          </a:prstGeom>
          <a:noFill/>
          <a:ln/>
        </p:spPr>
        <p:txBody>
          <a:bodyPr wrap="square" rtlCol="0" anchor="ctr"/>
          <a:lstStyle/>
          <a:p>
            <a:pPr marL="0" indent="0">
              <a:lnSpc>
                <a:spcPct val="125000"/>
              </a:lnSpc>
              <a:buNone/>
            </a:pPr>
            <a:r>
              <a:rPr lang="en-US" sz="950" dirty="0">
                <a:solidFill>
                  <a:srgbClr val="2E3D52"/>
                </a:solidFill>
                <a:latin typeface="Calibri" pitchFamily="34" charset="0"/>
                <a:ea typeface="Calibri" pitchFamily="34" charset="-122"/>
                <a:cs typeface="Calibri" pitchFamily="34" charset="-120"/>
              </a:rPr>
              <a:t>Custom case design with sales concept calculators for client presentations</a:t>
            </a:r>
            <a:endParaRPr lang="en-US" sz="950" dirty="0"/>
          </a:p>
        </p:txBody>
      </p:sp>
      <p:sp>
        <p:nvSpPr>
          <p:cNvPr id="32" name="Shape 24"/>
          <p:cNvSpPr/>
          <p:nvPr/>
        </p:nvSpPr>
        <p:spPr>
          <a:xfrm>
            <a:off x="5943600" y="2514600"/>
            <a:ext cx="2651760" cy="11155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33" name="Shape 25"/>
          <p:cNvSpPr/>
          <p:nvPr/>
        </p:nvSpPr>
        <p:spPr>
          <a:xfrm>
            <a:off x="5943600" y="2514600"/>
            <a:ext cx="2651760" cy="45720"/>
          </a:xfrm>
          <a:prstGeom prst="rect">
            <a:avLst/>
          </a:prstGeom>
          <a:solidFill>
            <a:srgbClr val="1F3262"/>
          </a:solidFill>
          <a:ln/>
        </p:spPr>
        <p:txBody>
          <a:bodyPr/>
          <a:lstStyle/>
          <a:p>
            <a:endParaRPr lang="en-US"/>
          </a:p>
        </p:txBody>
      </p:sp>
      <p:pic>
        <p:nvPicPr>
          <p:cNvPr id="34" name="Image 6" descr="preencoded.png"/>
          <p:cNvPicPr>
            <a:picLocks noChangeAspect="1"/>
          </p:cNvPicPr>
          <p:nvPr/>
        </p:nvPicPr>
        <p:blipFill>
          <a:blip r:embed="rId8"/>
          <a:stretch>
            <a:fillRect/>
          </a:stretch>
        </p:blipFill>
        <p:spPr>
          <a:xfrm>
            <a:off x="6108192" y="2743200"/>
            <a:ext cx="292608" cy="292608"/>
          </a:xfrm>
          <a:prstGeom prst="rect">
            <a:avLst/>
          </a:prstGeom>
        </p:spPr>
      </p:pic>
      <p:sp>
        <p:nvSpPr>
          <p:cNvPr id="35" name="Text 26"/>
          <p:cNvSpPr/>
          <p:nvPr/>
        </p:nvSpPr>
        <p:spPr>
          <a:xfrm>
            <a:off x="6510528" y="2624328"/>
            <a:ext cx="1993392" cy="274320"/>
          </a:xfrm>
          <a:prstGeom prst="rect">
            <a:avLst/>
          </a:prstGeom>
          <a:noFill/>
          <a:ln/>
        </p:spPr>
        <p:txBody>
          <a:bodyPr wrap="square" rtlCol="0" anchor="ctr"/>
          <a:lstStyle/>
          <a:p>
            <a:pPr marL="0" indent="0">
              <a:buNone/>
            </a:pPr>
            <a:r>
              <a:rPr lang="en-US" sz="1150" b="1" dirty="0">
                <a:solidFill>
                  <a:srgbClr val="1F3262"/>
                </a:solidFill>
                <a:latin typeface="Calibri" pitchFamily="34" charset="0"/>
                <a:ea typeface="Calibri" pitchFamily="34" charset="-122"/>
                <a:cs typeface="Calibri" pitchFamily="34" charset="-120"/>
              </a:rPr>
              <a:t>In-House Underwriting</a:t>
            </a:r>
            <a:endParaRPr lang="en-US" sz="1150" dirty="0"/>
          </a:p>
        </p:txBody>
      </p:sp>
      <p:sp>
        <p:nvSpPr>
          <p:cNvPr id="36" name="Text 27"/>
          <p:cNvSpPr/>
          <p:nvPr/>
        </p:nvSpPr>
        <p:spPr>
          <a:xfrm>
            <a:off x="6108192" y="3081528"/>
            <a:ext cx="2395728" cy="475488"/>
          </a:xfrm>
          <a:prstGeom prst="rect">
            <a:avLst/>
          </a:prstGeom>
          <a:noFill/>
          <a:ln/>
        </p:spPr>
        <p:txBody>
          <a:bodyPr wrap="square" rtlCol="0" anchor="ctr"/>
          <a:lstStyle/>
          <a:p>
            <a:pPr marL="0" indent="0">
              <a:lnSpc>
                <a:spcPct val="125000"/>
              </a:lnSpc>
              <a:buNone/>
            </a:pPr>
            <a:r>
              <a:rPr lang="en-US" sz="950" dirty="0">
                <a:solidFill>
                  <a:srgbClr val="2E3D52"/>
                </a:solidFill>
                <a:latin typeface="Calibri" pitchFamily="34" charset="0"/>
                <a:ea typeface="Calibri" pitchFamily="34" charset="-122"/>
                <a:cs typeface="Calibri" pitchFamily="34" charset="-120"/>
              </a:rPr>
              <a:t>Expert risk assessment and expectation-setting prior to submission</a:t>
            </a:r>
            <a:endParaRPr lang="en-US" sz="950" dirty="0"/>
          </a:p>
        </p:txBody>
      </p:sp>
      <p:sp>
        <p:nvSpPr>
          <p:cNvPr id="37" name="Shape 28"/>
          <p:cNvSpPr/>
          <p:nvPr/>
        </p:nvSpPr>
        <p:spPr>
          <a:xfrm>
            <a:off x="292608" y="3813048"/>
            <a:ext cx="2651760" cy="11155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38" name="Shape 29"/>
          <p:cNvSpPr/>
          <p:nvPr/>
        </p:nvSpPr>
        <p:spPr>
          <a:xfrm>
            <a:off x="292608" y="3813048"/>
            <a:ext cx="2651760" cy="45720"/>
          </a:xfrm>
          <a:prstGeom prst="rect">
            <a:avLst/>
          </a:prstGeom>
          <a:solidFill>
            <a:srgbClr val="1F3262"/>
          </a:solidFill>
          <a:ln/>
        </p:spPr>
        <p:txBody>
          <a:bodyPr/>
          <a:lstStyle/>
          <a:p>
            <a:endParaRPr lang="en-US"/>
          </a:p>
        </p:txBody>
      </p:sp>
      <p:pic>
        <p:nvPicPr>
          <p:cNvPr id="39" name="Image 7" descr="preencoded.png"/>
          <p:cNvPicPr>
            <a:picLocks noChangeAspect="1"/>
          </p:cNvPicPr>
          <p:nvPr/>
        </p:nvPicPr>
        <p:blipFill>
          <a:blip r:embed="rId9"/>
          <a:stretch>
            <a:fillRect/>
          </a:stretch>
        </p:blipFill>
        <p:spPr>
          <a:xfrm>
            <a:off x="457200" y="4041648"/>
            <a:ext cx="292608" cy="292608"/>
          </a:xfrm>
          <a:prstGeom prst="rect">
            <a:avLst/>
          </a:prstGeom>
        </p:spPr>
      </p:pic>
      <p:sp>
        <p:nvSpPr>
          <p:cNvPr id="40" name="Text 30"/>
          <p:cNvSpPr/>
          <p:nvPr/>
        </p:nvSpPr>
        <p:spPr>
          <a:xfrm>
            <a:off x="859536" y="3922776"/>
            <a:ext cx="1993392" cy="274320"/>
          </a:xfrm>
          <a:prstGeom prst="rect">
            <a:avLst/>
          </a:prstGeom>
          <a:noFill/>
          <a:ln/>
        </p:spPr>
        <p:txBody>
          <a:bodyPr wrap="square" rtlCol="0" anchor="ctr"/>
          <a:lstStyle/>
          <a:p>
            <a:pPr marL="0" indent="0">
              <a:buNone/>
            </a:pPr>
            <a:r>
              <a:rPr lang="en-US" sz="1150" b="1" dirty="0">
                <a:solidFill>
                  <a:srgbClr val="1F3262"/>
                </a:solidFill>
                <a:latin typeface="Calibri" pitchFamily="34" charset="0"/>
                <a:ea typeface="Calibri" pitchFamily="34" charset="-122"/>
                <a:cs typeface="Calibri" pitchFamily="34" charset="-120"/>
              </a:rPr>
              <a:t>Life Made Simple</a:t>
            </a:r>
            <a:endParaRPr lang="en-US" sz="1150" dirty="0"/>
          </a:p>
        </p:txBody>
      </p:sp>
      <p:sp>
        <p:nvSpPr>
          <p:cNvPr id="41" name="Text 31"/>
          <p:cNvSpPr/>
          <p:nvPr/>
        </p:nvSpPr>
        <p:spPr>
          <a:xfrm>
            <a:off x="457200" y="4379976"/>
            <a:ext cx="2395728" cy="475488"/>
          </a:xfrm>
          <a:prstGeom prst="rect">
            <a:avLst/>
          </a:prstGeom>
          <a:noFill/>
          <a:ln/>
        </p:spPr>
        <p:txBody>
          <a:bodyPr wrap="square" rtlCol="0" anchor="ctr"/>
          <a:lstStyle/>
          <a:p>
            <a:pPr marL="0" indent="0">
              <a:lnSpc>
                <a:spcPct val="125000"/>
              </a:lnSpc>
              <a:buNone/>
            </a:pPr>
            <a:r>
              <a:rPr lang="en-US" sz="950" dirty="0">
                <a:solidFill>
                  <a:srgbClr val="2E3D52"/>
                </a:solidFill>
                <a:latin typeface="Calibri" pitchFamily="34" charset="0"/>
                <a:ea typeface="Calibri" pitchFamily="34" charset="-122"/>
                <a:cs typeface="Calibri" pitchFamily="34" charset="-120"/>
              </a:rPr>
              <a:t>One-page simplified submission process for life products</a:t>
            </a:r>
            <a:endParaRPr lang="en-US" sz="950" dirty="0"/>
          </a:p>
        </p:txBody>
      </p:sp>
      <p:sp>
        <p:nvSpPr>
          <p:cNvPr id="42" name="Shape 32"/>
          <p:cNvSpPr/>
          <p:nvPr/>
        </p:nvSpPr>
        <p:spPr>
          <a:xfrm>
            <a:off x="3118104" y="3813048"/>
            <a:ext cx="2651760" cy="11155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43" name="Shape 33"/>
          <p:cNvSpPr/>
          <p:nvPr/>
        </p:nvSpPr>
        <p:spPr>
          <a:xfrm>
            <a:off x="3118104" y="3813048"/>
            <a:ext cx="2651760" cy="45720"/>
          </a:xfrm>
          <a:prstGeom prst="rect">
            <a:avLst/>
          </a:prstGeom>
          <a:solidFill>
            <a:srgbClr val="C5A028"/>
          </a:solidFill>
          <a:ln/>
        </p:spPr>
        <p:txBody>
          <a:bodyPr/>
          <a:lstStyle/>
          <a:p>
            <a:endParaRPr lang="en-US"/>
          </a:p>
        </p:txBody>
      </p:sp>
      <p:pic>
        <p:nvPicPr>
          <p:cNvPr id="44" name="Image 8" descr="preencoded.png"/>
          <p:cNvPicPr>
            <a:picLocks noChangeAspect="1"/>
          </p:cNvPicPr>
          <p:nvPr/>
        </p:nvPicPr>
        <p:blipFill>
          <a:blip r:embed="rId10"/>
          <a:stretch>
            <a:fillRect/>
          </a:stretch>
        </p:blipFill>
        <p:spPr>
          <a:xfrm>
            <a:off x="3282696" y="4041648"/>
            <a:ext cx="292608" cy="292608"/>
          </a:xfrm>
          <a:prstGeom prst="rect">
            <a:avLst/>
          </a:prstGeom>
        </p:spPr>
      </p:pic>
      <p:sp>
        <p:nvSpPr>
          <p:cNvPr id="45" name="Text 34"/>
          <p:cNvSpPr/>
          <p:nvPr/>
        </p:nvSpPr>
        <p:spPr>
          <a:xfrm>
            <a:off x="3685032" y="3922776"/>
            <a:ext cx="1993392" cy="274320"/>
          </a:xfrm>
          <a:prstGeom prst="rect">
            <a:avLst/>
          </a:prstGeom>
          <a:noFill/>
          <a:ln/>
        </p:spPr>
        <p:txBody>
          <a:bodyPr wrap="square" rtlCol="0" anchor="ctr"/>
          <a:lstStyle/>
          <a:p>
            <a:pPr marL="0" indent="0">
              <a:buNone/>
            </a:pPr>
            <a:r>
              <a:rPr lang="en-US" sz="1150" b="1" dirty="0">
                <a:solidFill>
                  <a:srgbClr val="1F3262"/>
                </a:solidFill>
                <a:latin typeface="Calibri" pitchFamily="34" charset="0"/>
                <a:ea typeface="Calibri" pitchFamily="34" charset="-122"/>
                <a:cs typeface="Calibri" pitchFamily="34" charset="-120"/>
              </a:rPr>
              <a:t>Reporting &amp; Licensing</a:t>
            </a:r>
            <a:endParaRPr lang="en-US" sz="1150" dirty="0"/>
          </a:p>
        </p:txBody>
      </p:sp>
      <p:sp>
        <p:nvSpPr>
          <p:cNvPr id="46" name="Text 35"/>
          <p:cNvSpPr/>
          <p:nvPr/>
        </p:nvSpPr>
        <p:spPr>
          <a:xfrm>
            <a:off x="3282696" y="4379976"/>
            <a:ext cx="2395728" cy="475488"/>
          </a:xfrm>
          <a:prstGeom prst="rect">
            <a:avLst/>
          </a:prstGeom>
          <a:noFill/>
          <a:ln/>
        </p:spPr>
        <p:txBody>
          <a:bodyPr wrap="square" rtlCol="0" anchor="ctr"/>
          <a:lstStyle/>
          <a:p>
            <a:pPr marL="0" indent="0">
              <a:lnSpc>
                <a:spcPct val="125000"/>
              </a:lnSpc>
              <a:buNone/>
            </a:pPr>
            <a:r>
              <a:rPr lang="en-US" sz="950" dirty="0">
                <a:solidFill>
                  <a:srgbClr val="2E3D52"/>
                </a:solidFill>
                <a:latin typeface="Calibri" pitchFamily="34" charset="0"/>
                <a:ea typeface="Calibri" pitchFamily="34" charset="-122"/>
                <a:cs typeface="Calibri" pitchFamily="34" charset="-120"/>
              </a:rPr>
              <a:t>Performance reporting, licensing support, and inforce administration</a:t>
            </a:r>
            <a:endParaRPr lang="en-US" sz="950" dirty="0"/>
          </a:p>
        </p:txBody>
      </p:sp>
      <p:sp>
        <p:nvSpPr>
          <p:cNvPr id="47" name="Shape 36"/>
          <p:cNvSpPr/>
          <p:nvPr/>
        </p:nvSpPr>
        <p:spPr>
          <a:xfrm>
            <a:off x="5943600" y="3813048"/>
            <a:ext cx="2651760" cy="111556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48" name="Shape 37"/>
          <p:cNvSpPr/>
          <p:nvPr/>
        </p:nvSpPr>
        <p:spPr>
          <a:xfrm>
            <a:off x="5943600" y="3813048"/>
            <a:ext cx="2651760" cy="45720"/>
          </a:xfrm>
          <a:prstGeom prst="rect">
            <a:avLst/>
          </a:prstGeom>
          <a:solidFill>
            <a:srgbClr val="1F3262"/>
          </a:solidFill>
          <a:ln/>
        </p:spPr>
        <p:txBody>
          <a:bodyPr/>
          <a:lstStyle/>
          <a:p>
            <a:endParaRPr lang="en-US"/>
          </a:p>
        </p:txBody>
      </p:sp>
      <p:pic>
        <p:nvPicPr>
          <p:cNvPr id="49" name="Image 9" descr="preencoded.png"/>
          <p:cNvPicPr>
            <a:picLocks noChangeAspect="1"/>
          </p:cNvPicPr>
          <p:nvPr/>
        </p:nvPicPr>
        <p:blipFill>
          <a:blip r:embed="rId11"/>
          <a:stretch>
            <a:fillRect/>
          </a:stretch>
        </p:blipFill>
        <p:spPr>
          <a:xfrm>
            <a:off x="6108192" y="4041648"/>
            <a:ext cx="292608" cy="292608"/>
          </a:xfrm>
          <a:prstGeom prst="rect">
            <a:avLst/>
          </a:prstGeom>
        </p:spPr>
      </p:pic>
      <p:sp>
        <p:nvSpPr>
          <p:cNvPr id="50" name="Text 38"/>
          <p:cNvSpPr/>
          <p:nvPr/>
        </p:nvSpPr>
        <p:spPr>
          <a:xfrm>
            <a:off x="6510528" y="3922776"/>
            <a:ext cx="1993392" cy="274320"/>
          </a:xfrm>
          <a:prstGeom prst="rect">
            <a:avLst/>
          </a:prstGeom>
          <a:noFill/>
          <a:ln/>
        </p:spPr>
        <p:txBody>
          <a:bodyPr wrap="square" rtlCol="0" anchor="ctr"/>
          <a:lstStyle/>
          <a:p>
            <a:pPr marL="0" indent="0">
              <a:buNone/>
            </a:pPr>
            <a:r>
              <a:rPr lang="en-US" sz="1150" b="1" dirty="0">
                <a:solidFill>
                  <a:srgbClr val="1F3262"/>
                </a:solidFill>
                <a:latin typeface="Calibri" pitchFamily="34" charset="0"/>
                <a:ea typeface="Calibri" pitchFamily="34" charset="-122"/>
                <a:cs typeface="Calibri" pitchFamily="34" charset="-120"/>
              </a:rPr>
              <a:t>Private Wealth Access</a:t>
            </a:r>
            <a:endParaRPr lang="en-US" sz="1150" dirty="0"/>
          </a:p>
        </p:txBody>
      </p:sp>
      <p:sp>
        <p:nvSpPr>
          <p:cNvPr id="51" name="Text 39"/>
          <p:cNvSpPr/>
          <p:nvPr/>
        </p:nvSpPr>
        <p:spPr>
          <a:xfrm>
            <a:off x="6108192" y="4379976"/>
            <a:ext cx="2395728" cy="475488"/>
          </a:xfrm>
          <a:prstGeom prst="rect">
            <a:avLst/>
          </a:prstGeom>
          <a:noFill/>
          <a:ln/>
        </p:spPr>
        <p:txBody>
          <a:bodyPr wrap="square" rtlCol="0" anchor="ctr"/>
          <a:lstStyle/>
          <a:p>
            <a:pPr marL="0" indent="0">
              <a:lnSpc>
                <a:spcPct val="125000"/>
              </a:lnSpc>
              <a:buNone/>
            </a:pPr>
            <a:r>
              <a:rPr lang="en-US" sz="950" dirty="0">
                <a:solidFill>
                  <a:srgbClr val="2E3D52"/>
                </a:solidFill>
                <a:latin typeface="Calibri" pitchFamily="34" charset="0"/>
                <a:ea typeface="Calibri" pitchFamily="34" charset="-122"/>
                <a:cs typeface="Calibri" pitchFamily="34" charset="-120"/>
              </a:rPr>
              <a:t>Direct referral pathway to Capitas Private Wealth for advanced cases</a:t>
            </a:r>
            <a:endParaRPr lang="en-US" sz="950" dirty="0"/>
          </a:p>
        </p:txBody>
      </p:sp>
      <p:sp>
        <p:nvSpPr>
          <p:cNvPr id="52" name="Shape 40"/>
          <p:cNvSpPr/>
          <p:nvPr/>
        </p:nvSpPr>
        <p:spPr>
          <a:xfrm>
            <a:off x="0" y="4956048"/>
            <a:ext cx="9144000" cy="4572"/>
          </a:xfrm>
          <a:prstGeom prst="rect">
            <a:avLst/>
          </a:prstGeom>
          <a:solidFill>
            <a:srgbClr val="E4E9F2"/>
          </a:solidFill>
          <a:ln/>
        </p:spPr>
        <p:txBody>
          <a:bodyPr/>
          <a:lstStyle/>
          <a:p>
            <a:endParaRPr lang="en-US"/>
          </a:p>
        </p:txBody>
      </p:sp>
      <p:sp>
        <p:nvSpPr>
          <p:cNvPr id="53" name="Text 41"/>
          <p:cNvSpPr/>
          <p:nvPr/>
        </p:nvSpPr>
        <p:spPr>
          <a:xfrm>
            <a:off x="274320" y="4974336"/>
            <a:ext cx="7315200" cy="164592"/>
          </a:xfrm>
          <a:prstGeom prst="rect">
            <a:avLst/>
          </a:prstGeom>
          <a:noFill/>
          <a:ln/>
        </p:spPr>
        <p:txBody>
          <a:bodyPr wrap="square" rtlCol="0" anchor="ctr"/>
          <a:lstStyle/>
          <a:p>
            <a:r>
              <a:rPr lang="en-US" sz="800" i="1" dirty="0">
                <a:solidFill>
                  <a:srgbClr val="8E9BB0"/>
                </a:solidFill>
                <a:latin typeface="Calibri" pitchFamily="34" charset="0"/>
                <a:ea typeface="Calibri" pitchFamily="34" charset="-122"/>
                <a:cs typeface="Calibri" pitchFamily="34" charset="-120"/>
              </a:rPr>
              <a:t>Capitas Financial  |  Value Beyond Insurance® | For Financial Advisor Use Only. Not For Use with the Public. </a:t>
            </a:r>
            <a:endParaRPr lang="en-US" sz="800" dirty="0"/>
          </a:p>
        </p:txBody>
      </p:sp>
      <p:sp>
        <p:nvSpPr>
          <p:cNvPr id="54" name="Text 42"/>
          <p:cNvSpPr/>
          <p:nvPr/>
        </p:nvSpPr>
        <p:spPr>
          <a:xfrm>
            <a:off x="8686800" y="4974336"/>
            <a:ext cx="365760" cy="164592"/>
          </a:xfrm>
          <a:prstGeom prst="rect">
            <a:avLst/>
          </a:prstGeom>
          <a:noFill/>
          <a:ln/>
        </p:spPr>
        <p:txBody>
          <a:bodyPr wrap="square" rtlCol="0" anchor="ctr"/>
          <a:lstStyle/>
          <a:p>
            <a:pPr marL="0" indent="0" algn="r">
              <a:buNone/>
            </a:pPr>
            <a:r>
              <a:rPr lang="en-US" sz="800" dirty="0">
                <a:solidFill>
                  <a:srgbClr val="8E9BB0"/>
                </a:solidFill>
                <a:latin typeface="Calibri" pitchFamily="34" charset="0"/>
                <a:ea typeface="Calibri" pitchFamily="34" charset="-122"/>
                <a:cs typeface="Calibri" pitchFamily="34" charset="-120"/>
              </a:rPr>
              <a:t>4</a:t>
            </a:r>
            <a:endParaRPr lang="en-US" sz="800" dirty="0"/>
          </a:p>
        </p:txBody>
      </p:sp>
      <p:pic>
        <p:nvPicPr>
          <p:cNvPr id="55" name="Image 0" descr="preencoded.png"/>
          <p:cNvPicPr>
            <a:picLocks noChangeAspect="1"/>
          </p:cNvPicPr>
          <p:nvPr/>
        </p:nvPicPr>
        <p:blipFill>
          <a:blip r:embed="rId12"/>
          <a:stretch>
            <a:fillRect/>
          </a:stretch>
        </p:blipFill>
        <p:spPr>
          <a:xfrm>
            <a:off x="274320" y="49160"/>
            <a:ext cx="1737360" cy="63093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1A2748"/>
        </a:solidFill>
        <a:effectLst/>
      </p:bgPr>
    </p:bg>
    <p:spTree>
      <p:nvGrpSpPr>
        <p:cNvPr id="1" name=""/>
        <p:cNvGrpSpPr/>
        <p:nvPr/>
      </p:nvGrpSpPr>
      <p:grpSpPr>
        <a:xfrm>
          <a:off x="0" y="0"/>
          <a:ext cx="0" cy="0"/>
          <a:chOff x="0" y="0"/>
          <a:chExt cx="0" cy="0"/>
        </a:xfrm>
      </p:grpSpPr>
      <p:sp>
        <p:nvSpPr>
          <p:cNvPr id="2" name="Shape 0"/>
          <p:cNvSpPr/>
          <p:nvPr/>
        </p:nvSpPr>
        <p:spPr>
          <a:xfrm>
            <a:off x="0" y="0"/>
            <a:ext cx="64008" cy="5143500"/>
          </a:xfrm>
          <a:prstGeom prst="rect">
            <a:avLst/>
          </a:prstGeom>
          <a:solidFill>
            <a:srgbClr val="C5A028"/>
          </a:solidFill>
          <a:ln/>
        </p:spPr>
        <p:txBody>
          <a:bodyPr/>
          <a:lstStyle/>
          <a:p>
            <a:endParaRPr lang="en-US"/>
          </a:p>
        </p:txBody>
      </p:sp>
      <p:sp>
        <p:nvSpPr>
          <p:cNvPr id="4" name="Shape 1"/>
          <p:cNvSpPr/>
          <p:nvPr/>
        </p:nvSpPr>
        <p:spPr>
          <a:xfrm>
            <a:off x="256032" y="868680"/>
            <a:ext cx="1371600" cy="36576"/>
          </a:xfrm>
          <a:prstGeom prst="rect">
            <a:avLst/>
          </a:prstGeom>
          <a:solidFill>
            <a:srgbClr val="5B7DC0"/>
          </a:solidFill>
          <a:ln/>
        </p:spPr>
        <p:txBody>
          <a:bodyPr/>
          <a:lstStyle/>
          <a:p>
            <a:endParaRPr lang="en-US"/>
          </a:p>
        </p:txBody>
      </p:sp>
      <p:sp>
        <p:nvSpPr>
          <p:cNvPr id="5" name="Text 2"/>
          <p:cNvSpPr/>
          <p:nvPr/>
        </p:nvSpPr>
        <p:spPr>
          <a:xfrm>
            <a:off x="256032" y="987552"/>
            <a:ext cx="8595360" cy="530352"/>
          </a:xfrm>
          <a:prstGeom prst="rect">
            <a:avLst/>
          </a:prstGeom>
          <a:noFill/>
          <a:ln/>
        </p:spPr>
        <p:txBody>
          <a:bodyPr wrap="square" rtlCol="0" anchor="ctr"/>
          <a:lstStyle/>
          <a:p>
            <a:pPr marL="0" indent="0">
              <a:buNone/>
            </a:pPr>
            <a:r>
              <a:rPr lang="en-US" sz="2700" b="1" dirty="0">
                <a:solidFill>
                  <a:srgbClr val="FFFFFF"/>
                </a:solidFill>
                <a:latin typeface="Calibri" pitchFamily="34" charset="0"/>
                <a:ea typeface="Calibri" pitchFamily="34" charset="-122"/>
                <a:cs typeface="Calibri" pitchFamily="34" charset="-120"/>
              </a:rPr>
              <a:t>Capitas Private Wealth</a:t>
            </a:r>
            <a:endParaRPr lang="en-US" sz="2700" dirty="0"/>
          </a:p>
        </p:txBody>
      </p:sp>
      <p:sp>
        <p:nvSpPr>
          <p:cNvPr id="6" name="Text 3"/>
          <p:cNvSpPr/>
          <p:nvPr/>
        </p:nvSpPr>
        <p:spPr>
          <a:xfrm>
            <a:off x="256032" y="1490472"/>
            <a:ext cx="8595360" cy="274320"/>
          </a:xfrm>
          <a:prstGeom prst="rect">
            <a:avLst/>
          </a:prstGeom>
          <a:noFill/>
          <a:ln/>
        </p:spPr>
        <p:txBody>
          <a:bodyPr wrap="square" rtlCol="0" anchor="ctr"/>
          <a:lstStyle/>
          <a:p>
            <a:pPr marL="0" indent="0">
              <a:buNone/>
            </a:pPr>
            <a:r>
              <a:rPr lang="en-US" sz="1200" i="1" dirty="0">
                <a:solidFill>
                  <a:srgbClr val="E8C547"/>
                </a:solidFill>
                <a:latin typeface="Calibri" pitchFamily="34" charset="0"/>
                <a:ea typeface="Calibri" pitchFamily="34" charset="-122"/>
                <a:cs typeface="Calibri" pitchFamily="34" charset="-120"/>
              </a:rPr>
              <a:t>Subject Matter Experts — The Strategic Differentiator That Sets Capitas Apart</a:t>
            </a:r>
            <a:endParaRPr lang="en-US" sz="1200" dirty="0"/>
          </a:p>
        </p:txBody>
      </p:sp>
      <p:sp>
        <p:nvSpPr>
          <p:cNvPr id="7" name="Shape 4"/>
          <p:cNvSpPr/>
          <p:nvPr/>
        </p:nvSpPr>
        <p:spPr>
          <a:xfrm>
            <a:off x="256032" y="1901952"/>
            <a:ext cx="2651760" cy="1325880"/>
          </a:xfrm>
          <a:prstGeom prst="rect">
            <a:avLst/>
          </a:prstGeom>
          <a:solidFill>
            <a:srgbClr val="1F3262"/>
          </a:solidFill>
          <a:ln/>
          <a:effectLst>
            <a:outerShdw blurRad="203200" dist="38100" dir="8100000" algn="bl" rotWithShape="0">
              <a:srgbClr val="000000">
                <a:alpha val="18000"/>
              </a:srgbClr>
            </a:outerShdw>
          </a:effectLst>
        </p:spPr>
        <p:txBody>
          <a:bodyPr/>
          <a:lstStyle/>
          <a:p>
            <a:endParaRPr lang="en-US"/>
          </a:p>
        </p:txBody>
      </p:sp>
      <p:sp>
        <p:nvSpPr>
          <p:cNvPr id="8" name="Shape 5"/>
          <p:cNvSpPr/>
          <p:nvPr/>
        </p:nvSpPr>
        <p:spPr>
          <a:xfrm>
            <a:off x="256032" y="1901952"/>
            <a:ext cx="64008" cy="1325880"/>
          </a:xfrm>
          <a:prstGeom prst="rect">
            <a:avLst/>
          </a:prstGeom>
          <a:solidFill>
            <a:srgbClr val="C5A028"/>
          </a:solidFill>
          <a:ln/>
        </p:spPr>
        <p:txBody>
          <a:bodyPr/>
          <a:lstStyle/>
          <a:p>
            <a:endParaRPr lang="en-US"/>
          </a:p>
        </p:txBody>
      </p:sp>
      <p:pic>
        <p:nvPicPr>
          <p:cNvPr id="9" name="Image 1" descr="preencoded.png"/>
          <p:cNvPicPr>
            <a:picLocks noChangeAspect="1"/>
          </p:cNvPicPr>
          <p:nvPr/>
        </p:nvPicPr>
        <p:blipFill>
          <a:blip r:embed="rId3"/>
          <a:stretch>
            <a:fillRect/>
          </a:stretch>
        </p:blipFill>
        <p:spPr>
          <a:xfrm>
            <a:off x="438912" y="2057400"/>
            <a:ext cx="347472" cy="347472"/>
          </a:xfrm>
          <a:prstGeom prst="rect">
            <a:avLst/>
          </a:prstGeom>
        </p:spPr>
      </p:pic>
      <p:sp>
        <p:nvSpPr>
          <p:cNvPr id="10" name="Text 6"/>
          <p:cNvSpPr/>
          <p:nvPr/>
        </p:nvSpPr>
        <p:spPr>
          <a:xfrm>
            <a:off x="914400" y="1993392"/>
            <a:ext cx="1920240" cy="411480"/>
          </a:xfrm>
          <a:prstGeom prst="rect">
            <a:avLst/>
          </a:prstGeom>
          <a:noFill/>
          <a:ln/>
        </p:spPr>
        <p:txBody>
          <a:bodyPr wrap="square" rtlCol="0" anchor="ctr"/>
          <a:lstStyle/>
          <a:p>
            <a:pPr marL="0" indent="0">
              <a:lnSpc>
                <a:spcPct val="115000"/>
              </a:lnSpc>
              <a:buNone/>
            </a:pPr>
            <a:r>
              <a:rPr lang="en-US" sz="1100" b="1" dirty="0">
                <a:solidFill>
                  <a:srgbClr val="FFFFFF"/>
                </a:solidFill>
                <a:latin typeface="Calibri" pitchFamily="34" charset="0"/>
                <a:ea typeface="Calibri" pitchFamily="34" charset="-122"/>
                <a:cs typeface="Calibri" pitchFamily="34" charset="-120"/>
              </a:rPr>
              <a:t>Estate Planning &amp; Wealth Transfer</a:t>
            </a:r>
            <a:endParaRPr lang="en-US" sz="1100" dirty="0"/>
          </a:p>
        </p:txBody>
      </p:sp>
      <p:sp>
        <p:nvSpPr>
          <p:cNvPr id="11" name="Text 7"/>
          <p:cNvSpPr/>
          <p:nvPr/>
        </p:nvSpPr>
        <p:spPr>
          <a:xfrm>
            <a:off x="420624" y="2496312"/>
            <a:ext cx="2395728" cy="640080"/>
          </a:xfrm>
          <a:prstGeom prst="rect">
            <a:avLst/>
          </a:prstGeom>
          <a:noFill/>
          <a:ln/>
        </p:spPr>
        <p:txBody>
          <a:bodyPr wrap="square" rtlCol="0" anchor="ctr"/>
          <a:lstStyle/>
          <a:p>
            <a:pPr marL="0" indent="0">
              <a:lnSpc>
                <a:spcPct val="130000"/>
              </a:lnSpc>
              <a:buNone/>
            </a:pPr>
            <a:r>
              <a:rPr lang="en-US" sz="950" dirty="0">
                <a:solidFill>
                  <a:srgbClr val="E4E9F2"/>
                </a:solidFill>
                <a:latin typeface="Calibri" pitchFamily="34" charset="0"/>
                <a:ea typeface="Calibri" pitchFamily="34" charset="-122"/>
                <a:cs typeface="Calibri" pitchFamily="34" charset="-120"/>
              </a:rPr>
              <a:t>Estate tax analysis, income tax planning, trust planning (GRAT, IDGT, SLAT, CRT, etc.), &amp; gifting strategies</a:t>
            </a:r>
            <a:endParaRPr lang="en-US" sz="950" dirty="0"/>
          </a:p>
        </p:txBody>
      </p:sp>
      <p:sp>
        <p:nvSpPr>
          <p:cNvPr id="12" name="Shape 8"/>
          <p:cNvSpPr/>
          <p:nvPr/>
        </p:nvSpPr>
        <p:spPr>
          <a:xfrm>
            <a:off x="3108960" y="1901952"/>
            <a:ext cx="2651760" cy="1325880"/>
          </a:xfrm>
          <a:prstGeom prst="rect">
            <a:avLst/>
          </a:prstGeom>
          <a:solidFill>
            <a:srgbClr val="1F3262"/>
          </a:solidFill>
          <a:ln/>
          <a:effectLst>
            <a:outerShdw blurRad="203200" dist="38100" dir="8100000" algn="bl" rotWithShape="0">
              <a:srgbClr val="000000">
                <a:alpha val="18000"/>
              </a:srgbClr>
            </a:outerShdw>
          </a:effectLst>
        </p:spPr>
        <p:txBody>
          <a:bodyPr/>
          <a:lstStyle/>
          <a:p>
            <a:endParaRPr lang="en-US"/>
          </a:p>
        </p:txBody>
      </p:sp>
      <p:sp>
        <p:nvSpPr>
          <p:cNvPr id="13" name="Shape 9"/>
          <p:cNvSpPr/>
          <p:nvPr/>
        </p:nvSpPr>
        <p:spPr>
          <a:xfrm>
            <a:off x="3108960" y="1901952"/>
            <a:ext cx="64008" cy="1325880"/>
          </a:xfrm>
          <a:prstGeom prst="rect">
            <a:avLst/>
          </a:prstGeom>
          <a:solidFill>
            <a:srgbClr val="C5A028"/>
          </a:solidFill>
          <a:ln/>
        </p:spPr>
        <p:txBody>
          <a:bodyPr/>
          <a:lstStyle/>
          <a:p>
            <a:endParaRPr lang="en-US"/>
          </a:p>
        </p:txBody>
      </p:sp>
      <p:pic>
        <p:nvPicPr>
          <p:cNvPr id="14" name="Image 2" descr="preencoded.png"/>
          <p:cNvPicPr>
            <a:picLocks noChangeAspect="1"/>
          </p:cNvPicPr>
          <p:nvPr/>
        </p:nvPicPr>
        <p:blipFill>
          <a:blip r:embed="rId4"/>
          <a:stretch>
            <a:fillRect/>
          </a:stretch>
        </p:blipFill>
        <p:spPr>
          <a:xfrm>
            <a:off x="3291840" y="2057400"/>
            <a:ext cx="347472" cy="347472"/>
          </a:xfrm>
          <a:prstGeom prst="rect">
            <a:avLst/>
          </a:prstGeom>
        </p:spPr>
      </p:pic>
      <p:sp>
        <p:nvSpPr>
          <p:cNvPr id="15" name="Text 10"/>
          <p:cNvSpPr/>
          <p:nvPr/>
        </p:nvSpPr>
        <p:spPr>
          <a:xfrm>
            <a:off x="3767328" y="1993392"/>
            <a:ext cx="1920240" cy="411480"/>
          </a:xfrm>
          <a:prstGeom prst="rect">
            <a:avLst/>
          </a:prstGeom>
          <a:noFill/>
          <a:ln/>
        </p:spPr>
        <p:txBody>
          <a:bodyPr wrap="square" rtlCol="0" anchor="ctr"/>
          <a:lstStyle/>
          <a:p>
            <a:pPr marL="0" indent="0">
              <a:lnSpc>
                <a:spcPct val="115000"/>
              </a:lnSpc>
              <a:buNone/>
            </a:pPr>
            <a:r>
              <a:rPr lang="en-US" sz="1100" b="1" dirty="0">
                <a:solidFill>
                  <a:srgbClr val="FFFFFF"/>
                </a:solidFill>
                <a:latin typeface="Calibri" pitchFamily="34" charset="0"/>
                <a:ea typeface="Calibri" pitchFamily="34" charset="-122"/>
                <a:cs typeface="Calibri" pitchFamily="34" charset="-120"/>
              </a:rPr>
              <a:t>Executive Benefits</a:t>
            </a:r>
            <a:endParaRPr lang="en-US" sz="1100" dirty="0"/>
          </a:p>
        </p:txBody>
      </p:sp>
      <p:sp>
        <p:nvSpPr>
          <p:cNvPr id="16" name="Text 11"/>
          <p:cNvSpPr/>
          <p:nvPr/>
        </p:nvSpPr>
        <p:spPr>
          <a:xfrm>
            <a:off x="3273552" y="2496312"/>
            <a:ext cx="2395728" cy="640080"/>
          </a:xfrm>
          <a:prstGeom prst="rect">
            <a:avLst/>
          </a:prstGeom>
          <a:noFill/>
          <a:ln/>
        </p:spPr>
        <p:txBody>
          <a:bodyPr wrap="square" rtlCol="0" anchor="ctr"/>
          <a:lstStyle/>
          <a:p>
            <a:pPr>
              <a:lnSpc>
                <a:spcPct val="130000"/>
              </a:lnSpc>
            </a:pPr>
            <a:r>
              <a:rPr lang="en-US" sz="950" dirty="0">
                <a:solidFill>
                  <a:srgbClr val="E4E9F2"/>
                </a:solidFill>
                <a:latin typeface="Calibri" pitchFamily="34" charset="0"/>
                <a:ea typeface="Calibri" pitchFamily="34" charset="-122"/>
                <a:cs typeface="Calibri" pitchFamily="34" charset="-120"/>
              </a:rPr>
              <a:t>40+ years of expertise in executive exit planning, business succession deferred comp, split dollar, etc.</a:t>
            </a:r>
            <a:endParaRPr lang="en-US" sz="950" dirty="0"/>
          </a:p>
        </p:txBody>
      </p:sp>
      <p:sp>
        <p:nvSpPr>
          <p:cNvPr id="17" name="Shape 12"/>
          <p:cNvSpPr/>
          <p:nvPr/>
        </p:nvSpPr>
        <p:spPr>
          <a:xfrm>
            <a:off x="5961888" y="1901952"/>
            <a:ext cx="2651760" cy="1325880"/>
          </a:xfrm>
          <a:prstGeom prst="rect">
            <a:avLst/>
          </a:prstGeom>
          <a:solidFill>
            <a:srgbClr val="1F3262"/>
          </a:solidFill>
          <a:ln/>
          <a:effectLst>
            <a:outerShdw blurRad="203200" dist="38100" dir="8100000" algn="bl" rotWithShape="0">
              <a:srgbClr val="000000">
                <a:alpha val="18000"/>
              </a:srgbClr>
            </a:outerShdw>
          </a:effectLst>
        </p:spPr>
        <p:txBody>
          <a:bodyPr/>
          <a:lstStyle/>
          <a:p>
            <a:endParaRPr lang="en-US"/>
          </a:p>
        </p:txBody>
      </p:sp>
      <p:sp>
        <p:nvSpPr>
          <p:cNvPr id="18" name="Shape 13"/>
          <p:cNvSpPr/>
          <p:nvPr/>
        </p:nvSpPr>
        <p:spPr>
          <a:xfrm>
            <a:off x="5961888" y="1901952"/>
            <a:ext cx="64008" cy="1325880"/>
          </a:xfrm>
          <a:prstGeom prst="rect">
            <a:avLst/>
          </a:prstGeom>
          <a:solidFill>
            <a:srgbClr val="C5A028"/>
          </a:solidFill>
          <a:ln/>
        </p:spPr>
        <p:txBody>
          <a:bodyPr/>
          <a:lstStyle/>
          <a:p>
            <a:endParaRPr lang="en-US"/>
          </a:p>
        </p:txBody>
      </p:sp>
      <p:pic>
        <p:nvPicPr>
          <p:cNvPr id="19" name="Image 3" descr="preencoded.png"/>
          <p:cNvPicPr>
            <a:picLocks noChangeAspect="1"/>
          </p:cNvPicPr>
          <p:nvPr/>
        </p:nvPicPr>
        <p:blipFill>
          <a:blip r:embed="rId5"/>
          <a:stretch>
            <a:fillRect/>
          </a:stretch>
        </p:blipFill>
        <p:spPr>
          <a:xfrm>
            <a:off x="6144768" y="2057400"/>
            <a:ext cx="347472" cy="347472"/>
          </a:xfrm>
          <a:prstGeom prst="rect">
            <a:avLst/>
          </a:prstGeom>
        </p:spPr>
      </p:pic>
      <p:sp>
        <p:nvSpPr>
          <p:cNvPr id="20" name="Text 14"/>
          <p:cNvSpPr/>
          <p:nvPr/>
        </p:nvSpPr>
        <p:spPr>
          <a:xfrm>
            <a:off x="6620256" y="1993392"/>
            <a:ext cx="1920240" cy="411480"/>
          </a:xfrm>
          <a:prstGeom prst="rect">
            <a:avLst/>
          </a:prstGeom>
          <a:noFill/>
          <a:ln/>
        </p:spPr>
        <p:txBody>
          <a:bodyPr wrap="square" rtlCol="0" anchor="ctr"/>
          <a:lstStyle/>
          <a:p>
            <a:pPr marL="0" indent="0">
              <a:lnSpc>
                <a:spcPct val="115000"/>
              </a:lnSpc>
              <a:buNone/>
            </a:pPr>
            <a:r>
              <a:rPr lang="en-US" sz="1100" b="1" dirty="0">
                <a:solidFill>
                  <a:srgbClr val="FFFFFF"/>
                </a:solidFill>
                <a:latin typeface="Calibri" pitchFamily="34" charset="0"/>
                <a:ea typeface="Calibri" pitchFamily="34" charset="-122"/>
                <a:cs typeface="Calibri" pitchFamily="34" charset="-120"/>
              </a:rPr>
              <a:t>Premium Finance</a:t>
            </a:r>
            <a:endParaRPr lang="en-US" sz="1100" dirty="0"/>
          </a:p>
        </p:txBody>
      </p:sp>
      <p:sp>
        <p:nvSpPr>
          <p:cNvPr id="21" name="Text 15"/>
          <p:cNvSpPr/>
          <p:nvPr/>
        </p:nvSpPr>
        <p:spPr>
          <a:xfrm>
            <a:off x="6126480" y="2496312"/>
            <a:ext cx="2395728" cy="640080"/>
          </a:xfrm>
          <a:prstGeom prst="rect">
            <a:avLst/>
          </a:prstGeom>
          <a:noFill/>
          <a:ln/>
        </p:spPr>
        <p:txBody>
          <a:bodyPr wrap="square" rtlCol="0" anchor="ctr"/>
          <a:lstStyle/>
          <a:p>
            <a:pPr marL="0" indent="0">
              <a:lnSpc>
                <a:spcPct val="130000"/>
              </a:lnSpc>
              <a:buNone/>
            </a:pPr>
            <a:r>
              <a:rPr lang="en-US" sz="950" dirty="0">
                <a:solidFill>
                  <a:srgbClr val="E4E9F2"/>
                </a:solidFill>
                <a:latin typeface="Calibri" pitchFamily="34" charset="0"/>
                <a:ea typeface="Calibri" pitchFamily="34" charset="-122"/>
                <a:cs typeface="Calibri" pitchFamily="34" charset="-120"/>
              </a:rPr>
              <a:t>End-to-end white glove service: pre-sale, client engagement, lending, collateral management &amp; ongoing inforce service</a:t>
            </a:r>
            <a:endParaRPr lang="en-US" sz="950" dirty="0"/>
          </a:p>
        </p:txBody>
      </p:sp>
      <p:sp>
        <p:nvSpPr>
          <p:cNvPr id="22" name="Shape 16"/>
          <p:cNvSpPr/>
          <p:nvPr/>
        </p:nvSpPr>
        <p:spPr>
          <a:xfrm>
            <a:off x="256032" y="3383280"/>
            <a:ext cx="2651760" cy="1325880"/>
          </a:xfrm>
          <a:prstGeom prst="rect">
            <a:avLst/>
          </a:prstGeom>
          <a:solidFill>
            <a:srgbClr val="1F3262"/>
          </a:solidFill>
          <a:ln/>
          <a:effectLst>
            <a:outerShdw blurRad="203200" dist="38100" dir="8100000" algn="bl" rotWithShape="0">
              <a:srgbClr val="000000">
                <a:alpha val="18000"/>
              </a:srgbClr>
            </a:outerShdw>
          </a:effectLst>
        </p:spPr>
        <p:txBody>
          <a:bodyPr/>
          <a:lstStyle/>
          <a:p>
            <a:endParaRPr lang="en-US"/>
          </a:p>
        </p:txBody>
      </p:sp>
      <p:sp>
        <p:nvSpPr>
          <p:cNvPr id="23" name="Shape 17"/>
          <p:cNvSpPr/>
          <p:nvPr/>
        </p:nvSpPr>
        <p:spPr>
          <a:xfrm>
            <a:off x="256032" y="3383280"/>
            <a:ext cx="64008" cy="1325880"/>
          </a:xfrm>
          <a:prstGeom prst="rect">
            <a:avLst/>
          </a:prstGeom>
          <a:solidFill>
            <a:srgbClr val="C5A028"/>
          </a:solidFill>
          <a:ln/>
        </p:spPr>
        <p:txBody>
          <a:bodyPr/>
          <a:lstStyle/>
          <a:p>
            <a:endParaRPr lang="en-US"/>
          </a:p>
        </p:txBody>
      </p:sp>
      <p:pic>
        <p:nvPicPr>
          <p:cNvPr id="24" name="Image 4" descr="preencoded.png"/>
          <p:cNvPicPr>
            <a:picLocks noChangeAspect="1"/>
          </p:cNvPicPr>
          <p:nvPr/>
        </p:nvPicPr>
        <p:blipFill>
          <a:blip r:embed="rId6"/>
          <a:stretch>
            <a:fillRect/>
          </a:stretch>
        </p:blipFill>
        <p:spPr>
          <a:xfrm>
            <a:off x="438912" y="3538728"/>
            <a:ext cx="347472" cy="347472"/>
          </a:xfrm>
          <a:prstGeom prst="rect">
            <a:avLst/>
          </a:prstGeom>
        </p:spPr>
      </p:pic>
      <p:sp>
        <p:nvSpPr>
          <p:cNvPr id="25" name="Text 18"/>
          <p:cNvSpPr/>
          <p:nvPr/>
        </p:nvSpPr>
        <p:spPr>
          <a:xfrm>
            <a:off x="914400" y="3474720"/>
            <a:ext cx="1920240" cy="411480"/>
          </a:xfrm>
          <a:prstGeom prst="rect">
            <a:avLst/>
          </a:prstGeom>
          <a:noFill/>
          <a:ln/>
        </p:spPr>
        <p:txBody>
          <a:bodyPr wrap="square" rtlCol="0" anchor="ctr"/>
          <a:lstStyle/>
          <a:p>
            <a:pPr marL="0" indent="0">
              <a:lnSpc>
                <a:spcPct val="115000"/>
              </a:lnSpc>
              <a:buNone/>
            </a:pPr>
            <a:r>
              <a:rPr lang="en-US" sz="1100" b="1" dirty="0">
                <a:solidFill>
                  <a:srgbClr val="FFFFFF"/>
                </a:solidFill>
                <a:latin typeface="Calibri" pitchFamily="34" charset="0"/>
                <a:ea typeface="Calibri" pitchFamily="34" charset="-122"/>
                <a:cs typeface="Calibri" pitchFamily="34" charset="-120"/>
              </a:rPr>
              <a:t>Foreign Nationals &amp; Global</a:t>
            </a:r>
            <a:endParaRPr lang="en-US" sz="1100" dirty="0"/>
          </a:p>
        </p:txBody>
      </p:sp>
      <p:sp>
        <p:nvSpPr>
          <p:cNvPr id="26" name="Text 19"/>
          <p:cNvSpPr/>
          <p:nvPr/>
        </p:nvSpPr>
        <p:spPr>
          <a:xfrm>
            <a:off x="420624" y="3977640"/>
            <a:ext cx="2395728" cy="640080"/>
          </a:xfrm>
          <a:prstGeom prst="rect">
            <a:avLst/>
          </a:prstGeom>
          <a:noFill/>
          <a:ln/>
        </p:spPr>
        <p:txBody>
          <a:bodyPr wrap="square" rtlCol="0" anchor="ctr"/>
          <a:lstStyle/>
          <a:p>
            <a:pPr marL="0" indent="0">
              <a:lnSpc>
                <a:spcPct val="130000"/>
              </a:lnSpc>
              <a:buNone/>
            </a:pPr>
            <a:r>
              <a:rPr lang="en-US" sz="950" dirty="0">
                <a:solidFill>
                  <a:srgbClr val="E4E9F2"/>
                </a:solidFill>
                <a:latin typeface="Calibri" pitchFamily="34" charset="0"/>
                <a:ea typeface="Calibri" pitchFamily="34" charset="-122"/>
                <a:cs typeface="Calibri" pitchFamily="34" charset="-120"/>
              </a:rPr>
              <a:t>Pacific Rim, Latin America, Europe — specialized underwriting and bilingual language support</a:t>
            </a:r>
            <a:endParaRPr lang="en-US" sz="950" dirty="0"/>
          </a:p>
        </p:txBody>
      </p:sp>
      <p:sp>
        <p:nvSpPr>
          <p:cNvPr id="27" name="Shape 20"/>
          <p:cNvSpPr/>
          <p:nvPr/>
        </p:nvSpPr>
        <p:spPr>
          <a:xfrm>
            <a:off x="3108960" y="3383280"/>
            <a:ext cx="2651760" cy="1325880"/>
          </a:xfrm>
          <a:prstGeom prst="rect">
            <a:avLst/>
          </a:prstGeom>
          <a:solidFill>
            <a:srgbClr val="1F3262"/>
          </a:solidFill>
          <a:ln/>
          <a:effectLst>
            <a:outerShdw blurRad="203200" dist="38100" dir="8100000" algn="bl" rotWithShape="0">
              <a:srgbClr val="000000">
                <a:alpha val="18000"/>
              </a:srgbClr>
            </a:outerShdw>
          </a:effectLst>
        </p:spPr>
        <p:txBody>
          <a:bodyPr/>
          <a:lstStyle/>
          <a:p>
            <a:endParaRPr lang="en-US"/>
          </a:p>
        </p:txBody>
      </p:sp>
      <p:sp>
        <p:nvSpPr>
          <p:cNvPr id="28" name="Shape 21"/>
          <p:cNvSpPr/>
          <p:nvPr/>
        </p:nvSpPr>
        <p:spPr>
          <a:xfrm>
            <a:off x="3108960" y="3383280"/>
            <a:ext cx="64008" cy="1325880"/>
          </a:xfrm>
          <a:prstGeom prst="rect">
            <a:avLst/>
          </a:prstGeom>
          <a:solidFill>
            <a:srgbClr val="C5A028"/>
          </a:solidFill>
          <a:ln/>
        </p:spPr>
        <p:txBody>
          <a:bodyPr/>
          <a:lstStyle/>
          <a:p>
            <a:endParaRPr lang="en-US"/>
          </a:p>
        </p:txBody>
      </p:sp>
      <p:pic>
        <p:nvPicPr>
          <p:cNvPr id="29" name="Image 5" descr="preencoded.png"/>
          <p:cNvPicPr>
            <a:picLocks noChangeAspect="1"/>
          </p:cNvPicPr>
          <p:nvPr/>
        </p:nvPicPr>
        <p:blipFill>
          <a:blip r:embed="rId7"/>
          <a:stretch>
            <a:fillRect/>
          </a:stretch>
        </p:blipFill>
        <p:spPr>
          <a:xfrm>
            <a:off x="3291840" y="3538728"/>
            <a:ext cx="347472" cy="347472"/>
          </a:xfrm>
          <a:prstGeom prst="rect">
            <a:avLst/>
          </a:prstGeom>
        </p:spPr>
      </p:pic>
      <p:sp>
        <p:nvSpPr>
          <p:cNvPr id="30" name="Text 22"/>
          <p:cNvSpPr/>
          <p:nvPr/>
        </p:nvSpPr>
        <p:spPr>
          <a:xfrm>
            <a:off x="3767328" y="3474720"/>
            <a:ext cx="1920240" cy="411480"/>
          </a:xfrm>
          <a:prstGeom prst="rect">
            <a:avLst/>
          </a:prstGeom>
          <a:noFill/>
          <a:ln/>
        </p:spPr>
        <p:txBody>
          <a:bodyPr wrap="square" rtlCol="0" anchor="ctr"/>
          <a:lstStyle/>
          <a:p>
            <a:pPr marL="0" indent="0">
              <a:lnSpc>
                <a:spcPct val="115000"/>
              </a:lnSpc>
              <a:buNone/>
            </a:pPr>
            <a:r>
              <a:rPr lang="en-US" sz="1100" b="1" dirty="0">
                <a:solidFill>
                  <a:srgbClr val="FFFFFF"/>
                </a:solidFill>
                <a:latin typeface="Calibri" pitchFamily="34" charset="0"/>
                <a:ea typeface="Calibri" pitchFamily="34" charset="-122"/>
                <a:cs typeface="Calibri" pitchFamily="34" charset="-120"/>
              </a:rPr>
              <a:t>High-Limit Disability</a:t>
            </a:r>
            <a:endParaRPr lang="en-US" sz="1100" dirty="0"/>
          </a:p>
        </p:txBody>
      </p:sp>
      <p:sp>
        <p:nvSpPr>
          <p:cNvPr id="31" name="Text 23"/>
          <p:cNvSpPr/>
          <p:nvPr/>
        </p:nvSpPr>
        <p:spPr>
          <a:xfrm>
            <a:off x="3273552" y="3977640"/>
            <a:ext cx="2395728" cy="640080"/>
          </a:xfrm>
          <a:prstGeom prst="rect">
            <a:avLst/>
          </a:prstGeom>
          <a:noFill/>
          <a:ln/>
        </p:spPr>
        <p:txBody>
          <a:bodyPr wrap="square" rtlCol="0" anchor="ctr"/>
          <a:lstStyle/>
          <a:p>
            <a:pPr marL="0" indent="0">
              <a:lnSpc>
                <a:spcPct val="130000"/>
              </a:lnSpc>
              <a:buNone/>
            </a:pPr>
            <a:r>
              <a:rPr lang="en-US" sz="950" dirty="0">
                <a:solidFill>
                  <a:srgbClr val="E4E9F2"/>
                </a:solidFill>
                <a:latin typeface="Calibri" pitchFamily="34" charset="0"/>
                <a:ea typeface="Calibri" pitchFamily="34" charset="-122"/>
                <a:cs typeface="Calibri" pitchFamily="34" charset="-120"/>
              </a:rPr>
              <a:t>Proprietary Guarantee Issue programs via Lloyd's of London; dedicated Sports &amp; Entertainment team</a:t>
            </a:r>
            <a:endParaRPr lang="en-US" sz="950" dirty="0"/>
          </a:p>
        </p:txBody>
      </p:sp>
      <p:sp>
        <p:nvSpPr>
          <p:cNvPr id="32" name="Shape 24"/>
          <p:cNvSpPr/>
          <p:nvPr/>
        </p:nvSpPr>
        <p:spPr>
          <a:xfrm>
            <a:off x="5961888" y="3383280"/>
            <a:ext cx="2651760" cy="1325880"/>
          </a:xfrm>
          <a:prstGeom prst="rect">
            <a:avLst/>
          </a:prstGeom>
          <a:solidFill>
            <a:srgbClr val="1F3262"/>
          </a:solidFill>
          <a:ln/>
          <a:effectLst>
            <a:outerShdw blurRad="203200" dist="38100" dir="8100000" algn="bl" rotWithShape="0">
              <a:srgbClr val="000000">
                <a:alpha val="18000"/>
              </a:srgbClr>
            </a:outerShdw>
          </a:effectLst>
        </p:spPr>
        <p:txBody>
          <a:bodyPr/>
          <a:lstStyle/>
          <a:p>
            <a:endParaRPr lang="en-US"/>
          </a:p>
        </p:txBody>
      </p:sp>
      <p:sp>
        <p:nvSpPr>
          <p:cNvPr id="33" name="Shape 25"/>
          <p:cNvSpPr/>
          <p:nvPr/>
        </p:nvSpPr>
        <p:spPr>
          <a:xfrm>
            <a:off x="5961888" y="3383280"/>
            <a:ext cx="64008" cy="1325880"/>
          </a:xfrm>
          <a:prstGeom prst="rect">
            <a:avLst/>
          </a:prstGeom>
          <a:solidFill>
            <a:srgbClr val="C5A028"/>
          </a:solidFill>
          <a:ln/>
        </p:spPr>
        <p:txBody>
          <a:bodyPr/>
          <a:lstStyle/>
          <a:p>
            <a:endParaRPr lang="en-US"/>
          </a:p>
        </p:txBody>
      </p:sp>
      <p:pic>
        <p:nvPicPr>
          <p:cNvPr id="34" name="Image 6" descr="preencoded.png"/>
          <p:cNvPicPr>
            <a:picLocks noChangeAspect="1"/>
          </p:cNvPicPr>
          <p:nvPr/>
        </p:nvPicPr>
        <p:blipFill>
          <a:blip r:embed="rId8"/>
          <a:stretch>
            <a:fillRect/>
          </a:stretch>
        </p:blipFill>
        <p:spPr>
          <a:xfrm>
            <a:off x="6144768" y="3538728"/>
            <a:ext cx="347472" cy="347472"/>
          </a:xfrm>
          <a:prstGeom prst="rect">
            <a:avLst/>
          </a:prstGeom>
        </p:spPr>
      </p:pic>
      <p:sp>
        <p:nvSpPr>
          <p:cNvPr id="35" name="Text 26"/>
          <p:cNvSpPr/>
          <p:nvPr/>
        </p:nvSpPr>
        <p:spPr>
          <a:xfrm>
            <a:off x="6620256" y="3474720"/>
            <a:ext cx="1920240" cy="411480"/>
          </a:xfrm>
          <a:prstGeom prst="rect">
            <a:avLst/>
          </a:prstGeom>
          <a:noFill/>
          <a:ln/>
        </p:spPr>
        <p:txBody>
          <a:bodyPr wrap="square" rtlCol="0" anchor="ctr"/>
          <a:lstStyle/>
          <a:p>
            <a:pPr marL="0" indent="0">
              <a:lnSpc>
                <a:spcPct val="115000"/>
              </a:lnSpc>
              <a:buNone/>
            </a:pPr>
            <a:r>
              <a:rPr lang="en-US" sz="1100" b="1" dirty="0">
                <a:solidFill>
                  <a:srgbClr val="FFFFFF"/>
                </a:solidFill>
                <a:latin typeface="Calibri" pitchFamily="34" charset="0"/>
                <a:ea typeface="Calibri" pitchFamily="34" charset="-122"/>
                <a:cs typeface="Calibri" pitchFamily="34" charset="-120"/>
              </a:rPr>
              <a:t>Financial Analysts &amp; Attorneys</a:t>
            </a:r>
            <a:endParaRPr lang="en-US" sz="1100" dirty="0"/>
          </a:p>
        </p:txBody>
      </p:sp>
      <p:sp>
        <p:nvSpPr>
          <p:cNvPr id="36" name="Text 27"/>
          <p:cNvSpPr/>
          <p:nvPr/>
        </p:nvSpPr>
        <p:spPr>
          <a:xfrm>
            <a:off x="6126480" y="3977640"/>
            <a:ext cx="2395728" cy="640080"/>
          </a:xfrm>
          <a:prstGeom prst="rect">
            <a:avLst/>
          </a:prstGeom>
          <a:noFill/>
          <a:ln/>
        </p:spPr>
        <p:txBody>
          <a:bodyPr wrap="square" rtlCol="0" anchor="ctr"/>
          <a:lstStyle/>
          <a:p>
            <a:pPr marL="0" indent="0">
              <a:lnSpc>
                <a:spcPct val="130000"/>
              </a:lnSpc>
              <a:buNone/>
            </a:pPr>
            <a:r>
              <a:rPr lang="en-US" sz="950" dirty="0">
                <a:solidFill>
                  <a:srgbClr val="E4E9F2"/>
                </a:solidFill>
                <a:latin typeface="Calibri" pitchFamily="34" charset="0"/>
                <a:ea typeface="Calibri" pitchFamily="34" charset="-122"/>
                <a:cs typeface="Calibri" pitchFamily="34" charset="-120"/>
              </a:rPr>
              <a:t>In-house legal and analytical resources for customized client output and document review, including advanced modeling capabilities</a:t>
            </a:r>
            <a:endParaRPr lang="en-US" sz="950" dirty="0"/>
          </a:p>
        </p:txBody>
      </p:sp>
      <p:sp>
        <p:nvSpPr>
          <p:cNvPr id="37" name="Text 28"/>
          <p:cNvSpPr/>
          <p:nvPr/>
        </p:nvSpPr>
        <p:spPr>
          <a:xfrm>
            <a:off x="8686800" y="4974336"/>
            <a:ext cx="365760" cy="164592"/>
          </a:xfrm>
          <a:prstGeom prst="rect">
            <a:avLst/>
          </a:prstGeom>
          <a:noFill/>
          <a:ln/>
        </p:spPr>
        <p:txBody>
          <a:bodyPr wrap="square" rtlCol="0" anchor="ctr"/>
          <a:lstStyle/>
          <a:p>
            <a:pPr marL="0" indent="0" algn="r">
              <a:buNone/>
            </a:pPr>
            <a:r>
              <a:rPr lang="en-US" sz="800" dirty="0">
                <a:solidFill>
                  <a:srgbClr val="8E9BB0"/>
                </a:solidFill>
                <a:latin typeface="Calibri" pitchFamily="34" charset="0"/>
                <a:ea typeface="Calibri" pitchFamily="34" charset="-122"/>
                <a:cs typeface="Calibri" pitchFamily="34" charset="-120"/>
              </a:rPr>
              <a:t>5</a:t>
            </a:r>
            <a:endParaRPr lang="en-US" sz="800" dirty="0"/>
          </a:p>
        </p:txBody>
      </p:sp>
      <p:pic>
        <p:nvPicPr>
          <p:cNvPr id="38" name="Image 0" descr="preencoded.png"/>
          <p:cNvPicPr>
            <a:picLocks noChangeAspect="1"/>
          </p:cNvPicPr>
          <p:nvPr/>
        </p:nvPicPr>
        <p:blipFill>
          <a:blip r:embed="rId9"/>
          <a:stretch>
            <a:fillRect/>
          </a:stretch>
        </p:blipFill>
        <p:spPr>
          <a:xfrm>
            <a:off x="274320" y="117984"/>
            <a:ext cx="1737360" cy="630936"/>
          </a:xfrm>
          <a:prstGeom prst="rect">
            <a:avLst/>
          </a:prstGeom>
        </p:spPr>
      </p:pic>
      <p:sp>
        <p:nvSpPr>
          <p:cNvPr id="3" name="Text 28">
            <a:extLst>
              <a:ext uri="{FF2B5EF4-FFF2-40B4-BE49-F238E27FC236}">
                <a16:creationId xmlns:a16="http://schemas.microsoft.com/office/drawing/2014/main" id="{CAECA385-12A1-DC07-B6E0-80C48DA7B350}"/>
              </a:ext>
            </a:extLst>
          </p:cNvPr>
          <p:cNvSpPr/>
          <p:nvPr/>
        </p:nvSpPr>
        <p:spPr>
          <a:xfrm>
            <a:off x="274320" y="4974336"/>
            <a:ext cx="7315200" cy="164592"/>
          </a:xfrm>
          <a:prstGeom prst="rect">
            <a:avLst/>
          </a:prstGeom>
          <a:noFill/>
          <a:ln/>
        </p:spPr>
        <p:txBody>
          <a:bodyPr wrap="square" rtlCol="0" anchor="ctr"/>
          <a:lstStyle/>
          <a:p>
            <a:r>
              <a:rPr lang="en-US" sz="800" i="1" dirty="0">
                <a:solidFill>
                  <a:srgbClr val="8E9BB0"/>
                </a:solidFill>
                <a:latin typeface="Calibri" pitchFamily="34" charset="0"/>
                <a:ea typeface="Calibri" pitchFamily="34" charset="-122"/>
                <a:cs typeface="Calibri" pitchFamily="34" charset="-120"/>
              </a:rPr>
              <a:t>Capitas Financial  |  Value Beyond Insurance® | For Financial Advisor Use Only. Not For Use with the Public. </a:t>
            </a:r>
            <a:endParaRPr lang="en-US" sz="800" dirty="0"/>
          </a:p>
        </p:txBody>
      </p:sp>
      <p:sp>
        <p:nvSpPr>
          <p:cNvPr id="39" name="TextBox 38">
            <a:extLst>
              <a:ext uri="{FF2B5EF4-FFF2-40B4-BE49-F238E27FC236}">
                <a16:creationId xmlns:a16="http://schemas.microsoft.com/office/drawing/2014/main" id="{C6F7CC79-FD6A-36D7-D21A-1317B95313EF}"/>
              </a:ext>
            </a:extLst>
          </p:cNvPr>
          <p:cNvSpPr txBox="1"/>
          <p:nvPr/>
        </p:nvSpPr>
        <p:spPr>
          <a:xfrm>
            <a:off x="274320" y="4709160"/>
            <a:ext cx="8586216" cy="215444"/>
          </a:xfrm>
          <a:prstGeom prst="rect">
            <a:avLst/>
          </a:prstGeom>
          <a:noFill/>
        </p:spPr>
        <p:txBody>
          <a:bodyPr wrap="square" rtlCol="0">
            <a:spAutoFit/>
          </a:bodyPr>
          <a:lstStyle/>
          <a:p>
            <a:r>
              <a:rPr lang="en-US" sz="800" spc="-30" dirty="0">
                <a:solidFill>
                  <a:schemeClr val="bg1"/>
                </a:solidFill>
              </a:rPr>
              <a:t>Please note that certain planning services and concepts may not be approved in all financial institutions. Capitas Financial will only support concepts and plan designs based on your firms approved operational guidelines. </a:t>
            </a:r>
            <a:endParaRPr lang="en-US" sz="800" spc="-3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5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A2748"/>
          </a:solidFill>
          <a:ln/>
        </p:spPr>
        <p:txBody>
          <a:bodyPr/>
          <a:lstStyle/>
          <a:p>
            <a:endParaRPr lang="en-US"/>
          </a:p>
        </p:txBody>
      </p:sp>
      <p:sp>
        <p:nvSpPr>
          <p:cNvPr id="3" name="Shape 1"/>
          <p:cNvSpPr/>
          <p:nvPr/>
        </p:nvSpPr>
        <p:spPr>
          <a:xfrm>
            <a:off x="0" y="749808"/>
            <a:ext cx="9144000" cy="45720"/>
          </a:xfrm>
          <a:prstGeom prst="rect">
            <a:avLst/>
          </a:prstGeom>
          <a:solidFill>
            <a:srgbClr val="C5A028"/>
          </a:solidFill>
          <a:ln/>
        </p:spPr>
        <p:txBody>
          <a:bodyPr/>
          <a:lstStyle/>
          <a:p>
            <a:endParaRPr lang="en-US"/>
          </a:p>
        </p:txBody>
      </p:sp>
      <p:sp>
        <p:nvSpPr>
          <p:cNvPr id="5" name="Text 2"/>
          <p:cNvSpPr/>
          <p:nvPr/>
        </p:nvSpPr>
        <p:spPr>
          <a:xfrm>
            <a:off x="2286000" y="155448"/>
            <a:ext cx="6583680" cy="438912"/>
          </a:xfrm>
          <a:prstGeom prst="rect">
            <a:avLst/>
          </a:prstGeom>
          <a:noFill/>
          <a:ln/>
        </p:spPr>
        <p:txBody>
          <a:bodyPr wrap="square" lIns="0" tIns="0" rIns="0" bIns="0" rtlCol="0" anchor="ctr"/>
          <a:lstStyle/>
          <a:p>
            <a:pPr marL="0" indent="0" algn="r">
              <a:buNone/>
            </a:pPr>
            <a:r>
              <a:rPr lang="en-US" sz="2000" b="1" dirty="0">
                <a:solidFill>
                  <a:srgbClr val="FFFFFF"/>
                </a:solidFill>
                <a:latin typeface="Calibri" pitchFamily="34" charset="0"/>
                <a:ea typeface="Calibri" pitchFamily="34" charset="-122"/>
                <a:cs typeface="Calibri" pitchFamily="34" charset="-120"/>
              </a:rPr>
              <a:t>Success Story: Estate Planning</a:t>
            </a:r>
            <a:endParaRPr lang="en-US" sz="2000" dirty="0"/>
          </a:p>
        </p:txBody>
      </p:sp>
      <p:sp>
        <p:nvSpPr>
          <p:cNvPr id="6" name="Shape 3"/>
          <p:cNvSpPr/>
          <p:nvPr/>
        </p:nvSpPr>
        <p:spPr>
          <a:xfrm>
            <a:off x="274320" y="868680"/>
            <a:ext cx="1920240" cy="256032"/>
          </a:xfrm>
          <a:prstGeom prst="rect">
            <a:avLst/>
          </a:prstGeom>
          <a:solidFill>
            <a:srgbClr val="C5A028"/>
          </a:solidFill>
          <a:ln/>
        </p:spPr>
        <p:txBody>
          <a:bodyPr/>
          <a:lstStyle/>
          <a:p>
            <a:endParaRPr lang="en-US"/>
          </a:p>
        </p:txBody>
      </p:sp>
      <p:sp>
        <p:nvSpPr>
          <p:cNvPr id="7" name="Text 4"/>
          <p:cNvSpPr/>
          <p:nvPr/>
        </p:nvSpPr>
        <p:spPr>
          <a:xfrm>
            <a:off x="274320" y="886968"/>
            <a:ext cx="1920240" cy="219456"/>
          </a:xfrm>
          <a:prstGeom prst="rect">
            <a:avLst/>
          </a:prstGeom>
          <a:noFill/>
          <a:ln/>
        </p:spPr>
        <p:txBody>
          <a:bodyPr wrap="square" rtlCol="0" anchor="ctr"/>
          <a:lstStyle/>
          <a:p>
            <a:pPr marL="0" indent="0" algn="ctr">
              <a:buNone/>
            </a:pPr>
            <a:r>
              <a:rPr lang="en-US" sz="900" b="1" kern="0" spc="100" dirty="0">
                <a:solidFill>
                  <a:srgbClr val="1A2748"/>
                </a:solidFill>
                <a:latin typeface="Calibri" pitchFamily="34" charset="0"/>
                <a:ea typeface="Calibri" pitchFamily="34" charset="-122"/>
                <a:cs typeface="Calibri" pitchFamily="34" charset="-120"/>
              </a:rPr>
              <a:t>REAL CLIENT OUTCOME</a:t>
            </a:r>
            <a:endParaRPr lang="en-US" sz="900" dirty="0"/>
          </a:p>
        </p:txBody>
      </p:sp>
      <p:sp>
        <p:nvSpPr>
          <p:cNvPr id="8" name="Shape 5"/>
          <p:cNvSpPr/>
          <p:nvPr/>
        </p:nvSpPr>
        <p:spPr>
          <a:xfrm>
            <a:off x="274320" y="1234440"/>
            <a:ext cx="5029200" cy="3127248"/>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9" name="Shape 6"/>
          <p:cNvSpPr/>
          <p:nvPr/>
        </p:nvSpPr>
        <p:spPr>
          <a:xfrm>
            <a:off x="274320" y="1353312"/>
            <a:ext cx="64008" cy="914400"/>
          </a:xfrm>
          <a:prstGeom prst="rect">
            <a:avLst/>
          </a:prstGeom>
          <a:solidFill>
            <a:srgbClr val="1F3262"/>
          </a:solidFill>
          <a:ln/>
        </p:spPr>
        <p:txBody>
          <a:bodyPr/>
          <a:lstStyle/>
          <a:p>
            <a:endParaRPr lang="en-US"/>
          </a:p>
        </p:txBody>
      </p:sp>
      <p:sp>
        <p:nvSpPr>
          <p:cNvPr id="10" name="Text 7"/>
          <p:cNvSpPr/>
          <p:nvPr/>
        </p:nvSpPr>
        <p:spPr>
          <a:xfrm>
            <a:off x="475488" y="1408176"/>
            <a:ext cx="4572000" cy="201168"/>
          </a:xfrm>
          <a:prstGeom prst="rect">
            <a:avLst/>
          </a:prstGeom>
          <a:noFill/>
          <a:ln/>
        </p:spPr>
        <p:txBody>
          <a:bodyPr wrap="square" rtlCol="0" anchor="ctr"/>
          <a:lstStyle/>
          <a:p>
            <a:pPr marL="0" indent="0">
              <a:buNone/>
            </a:pPr>
            <a:r>
              <a:rPr lang="en-US" sz="850" b="1" kern="0" spc="150" dirty="0">
                <a:solidFill>
                  <a:srgbClr val="1F3262"/>
                </a:solidFill>
                <a:latin typeface="Calibri" pitchFamily="34" charset="0"/>
                <a:ea typeface="Calibri" pitchFamily="34" charset="-122"/>
                <a:cs typeface="Calibri" pitchFamily="34" charset="-120"/>
              </a:rPr>
              <a:t>CLIENT PROFILE</a:t>
            </a:r>
            <a:endParaRPr lang="en-US" sz="850" dirty="0"/>
          </a:p>
        </p:txBody>
      </p:sp>
      <p:sp>
        <p:nvSpPr>
          <p:cNvPr id="11" name="Text 8"/>
          <p:cNvSpPr/>
          <p:nvPr/>
        </p:nvSpPr>
        <p:spPr>
          <a:xfrm>
            <a:off x="475488" y="1627632"/>
            <a:ext cx="4572000" cy="566928"/>
          </a:xfrm>
          <a:prstGeom prst="rect">
            <a:avLst/>
          </a:prstGeom>
          <a:noFill/>
          <a:ln/>
        </p:spPr>
        <p:txBody>
          <a:bodyPr wrap="square" rtlCol="0" anchor="ctr"/>
          <a:lstStyle/>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Married couple, age 71  |  $56M estate</a:t>
            </a:r>
            <a:endParaRPr lang="en-US" sz="1100" dirty="0"/>
          </a:p>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No existing plan to address estate tax liability</a:t>
            </a:r>
            <a:endParaRPr lang="en-US" sz="1100" dirty="0"/>
          </a:p>
        </p:txBody>
      </p:sp>
      <p:sp>
        <p:nvSpPr>
          <p:cNvPr id="12" name="Shape 9"/>
          <p:cNvSpPr/>
          <p:nvPr/>
        </p:nvSpPr>
        <p:spPr>
          <a:xfrm>
            <a:off x="274320" y="2352451"/>
            <a:ext cx="64008" cy="914400"/>
          </a:xfrm>
          <a:prstGeom prst="rect">
            <a:avLst/>
          </a:prstGeom>
          <a:solidFill>
            <a:srgbClr val="3A5BA8"/>
          </a:solidFill>
          <a:ln/>
        </p:spPr>
        <p:txBody>
          <a:bodyPr/>
          <a:lstStyle/>
          <a:p>
            <a:endParaRPr lang="en-US"/>
          </a:p>
        </p:txBody>
      </p:sp>
      <p:sp>
        <p:nvSpPr>
          <p:cNvPr id="13" name="Text 10"/>
          <p:cNvSpPr/>
          <p:nvPr/>
        </p:nvSpPr>
        <p:spPr>
          <a:xfrm>
            <a:off x="475488" y="2409972"/>
            <a:ext cx="4572000" cy="201168"/>
          </a:xfrm>
          <a:prstGeom prst="rect">
            <a:avLst/>
          </a:prstGeom>
          <a:noFill/>
          <a:ln/>
        </p:spPr>
        <p:txBody>
          <a:bodyPr wrap="square" rtlCol="0" anchor="ctr"/>
          <a:lstStyle/>
          <a:p>
            <a:pPr marL="0" indent="0">
              <a:buNone/>
            </a:pPr>
            <a:r>
              <a:rPr lang="en-US" sz="850" b="1" kern="0" spc="150" dirty="0">
                <a:solidFill>
                  <a:srgbClr val="3A5BA8"/>
                </a:solidFill>
                <a:latin typeface="Calibri" pitchFamily="34" charset="0"/>
                <a:ea typeface="Calibri" pitchFamily="34" charset="-122"/>
                <a:cs typeface="Calibri" pitchFamily="34" charset="-120"/>
              </a:rPr>
              <a:t>CHALLENGE</a:t>
            </a:r>
            <a:endParaRPr lang="en-US" sz="850" dirty="0"/>
          </a:p>
        </p:txBody>
      </p:sp>
      <p:sp>
        <p:nvSpPr>
          <p:cNvPr id="14" name="Text 11"/>
          <p:cNvSpPr/>
          <p:nvPr/>
        </p:nvSpPr>
        <p:spPr>
          <a:xfrm>
            <a:off x="475488" y="2629428"/>
            <a:ext cx="4572000" cy="566928"/>
          </a:xfrm>
          <a:prstGeom prst="rect">
            <a:avLst/>
          </a:prstGeom>
          <a:noFill/>
          <a:ln/>
        </p:spPr>
        <p:txBody>
          <a:bodyPr wrap="square" rtlCol="0" anchor="ctr"/>
          <a:lstStyle/>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$17M projected estate tax under current legislation</a:t>
            </a:r>
            <a:endParaRPr lang="en-US" sz="1100" dirty="0"/>
          </a:p>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FA and attorney sought a tax-efficient funding solution</a:t>
            </a:r>
            <a:endParaRPr lang="en-US" sz="1100" dirty="0"/>
          </a:p>
        </p:txBody>
      </p:sp>
      <p:sp>
        <p:nvSpPr>
          <p:cNvPr id="15" name="Shape 12"/>
          <p:cNvSpPr/>
          <p:nvPr/>
        </p:nvSpPr>
        <p:spPr>
          <a:xfrm>
            <a:off x="274320" y="3351591"/>
            <a:ext cx="64008" cy="914400"/>
          </a:xfrm>
          <a:prstGeom prst="rect">
            <a:avLst/>
          </a:prstGeom>
          <a:solidFill>
            <a:srgbClr val="2B4490"/>
          </a:solidFill>
          <a:ln/>
        </p:spPr>
        <p:txBody>
          <a:bodyPr/>
          <a:lstStyle/>
          <a:p>
            <a:endParaRPr lang="en-US"/>
          </a:p>
        </p:txBody>
      </p:sp>
      <p:sp>
        <p:nvSpPr>
          <p:cNvPr id="16" name="Text 13"/>
          <p:cNvSpPr/>
          <p:nvPr/>
        </p:nvSpPr>
        <p:spPr>
          <a:xfrm>
            <a:off x="475488" y="3411768"/>
            <a:ext cx="4572000" cy="201168"/>
          </a:xfrm>
          <a:prstGeom prst="rect">
            <a:avLst/>
          </a:prstGeom>
          <a:noFill/>
          <a:ln/>
        </p:spPr>
        <p:txBody>
          <a:bodyPr wrap="square" rtlCol="0" anchor="ctr"/>
          <a:lstStyle/>
          <a:p>
            <a:pPr marL="0" indent="0">
              <a:buNone/>
            </a:pPr>
            <a:r>
              <a:rPr lang="en-US" sz="850" b="1" kern="0" spc="150" dirty="0">
                <a:solidFill>
                  <a:srgbClr val="2B4490"/>
                </a:solidFill>
                <a:latin typeface="Calibri" pitchFamily="34" charset="0"/>
                <a:ea typeface="Calibri" pitchFamily="34" charset="-122"/>
                <a:cs typeface="Calibri" pitchFamily="34" charset="-120"/>
              </a:rPr>
              <a:t>OUTCOME</a:t>
            </a:r>
            <a:endParaRPr lang="en-US" sz="850" dirty="0"/>
          </a:p>
        </p:txBody>
      </p:sp>
      <p:sp>
        <p:nvSpPr>
          <p:cNvPr id="17" name="Text 14"/>
          <p:cNvSpPr/>
          <p:nvPr/>
        </p:nvSpPr>
        <p:spPr>
          <a:xfrm>
            <a:off x="475488" y="3631224"/>
            <a:ext cx="4572000" cy="566928"/>
          </a:xfrm>
          <a:prstGeom prst="rect">
            <a:avLst/>
          </a:prstGeom>
          <a:noFill/>
          <a:ln/>
        </p:spPr>
        <p:txBody>
          <a:bodyPr wrap="square" rtlCol="0" anchor="ctr"/>
          <a:lstStyle/>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$17M Survivorship Indexed Universal Life (SIUL)</a:t>
            </a:r>
            <a:endParaRPr lang="en-US" sz="1100" dirty="0"/>
          </a:p>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Funded via $300K annual premiums over 20 years</a:t>
            </a:r>
            <a:endParaRPr lang="en-US" sz="1100" dirty="0"/>
          </a:p>
        </p:txBody>
      </p:sp>
      <p:sp>
        <p:nvSpPr>
          <p:cNvPr id="18" name="Shape 15"/>
          <p:cNvSpPr/>
          <p:nvPr/>
        </p:nvSpPr>
        <p:spPr>
          <a:xfrm>
            <a:off x="5623560" y="1234440"/>
            <a:ext cx="3246120" cy="3566160"/>
          </a:xfrm>
          <a:prstGeom prst="rect">
            <a:avLst/>
          </a:prstGeom>
          <a:solidFill>
            <a:srgbClr val="1A2748"/>
          </a:solidFill>
          <a:ln/>
          <a:effectLst>
            <a:outerShdw blurRad="127000" dist="25400" dir="8100000" algn="bl" rotWithShape="0">
              <a:srgbClr val="000000">
                <a:alpha val="10000"/>
              </a:srgbClr>
            </a:outerShdw>
          </a:effectLst>
        </p:spPr>
        <p:txBody>
          <a:bodyPr/>
          <a:lstStyle/>
          <a:p>
            <a:endParaRPr lang="en-US"/>
          </a:p>
        </p:txBody>
      </p:sp>
      <p:sp>
        <p:nvSpPr>
          <p:cNvPr id="19" name="Shape 16"/>
          <p:cNvSpPr/>
          <p:nvPr/>
        </p:nvSpPr>
        <p:spPr>
          <a:xfrm>
            <a:off x="5623560" y="1234440"/>
            <a:ext cx="3246120" cy="438912"/>
          </a:xfrm>
          <a:prstGeom prst="rect">
            <a:avLst/>
          </a:prstGeom>
          <a:solidFill>
            <a:srgbClr val="C5A028"/>
          </a:solidFill>
          <a:ln/>
        </p:spPr>
        <p:txBody>
          <a:bodyPr/>
          <a:lstStyle/>
          <a:p>
            <a:endParaRPr lang="en-US"/>
          </a:p>
        </p:txBody>
      </p:sp>
      <p:sp>
        <p:nvSpPr>
          <p:cNvPr id="20" name="Text 17"/>
          <p:cNvSpPr/>
          <p:nvPr/>
        </p:nvSpPr>
        <p:spPr>
          <a:xfrm>
            <a:off x="5760720" y="1298448"/>
            <a:ext cx="2926080" cy="256032"/>
          </a:xfrm>
          <a:prstGeom prst="rect">
            <a:avLst/>
          </a:prstGeom>
          <a:noFill/>
          <a:ln/>
        </p:spPr>
        <p:txBody>
          <a:bodyPr wrap="square" rtlCol="0" anchor="ctr"/>
          <a:lstStyle/>
          <a:p>
            <a:pPr marL="0" indent="0">
              <a:buNone/>
            </a:pPr>
            <a:r>
              <a:rPr lang="en-US" sz="1300" b="1" dirty="0">
                <a:solidFill>
                  <a:srgbClr val="1A2748"/>
                </a:solidFill>
                <a:latin typeface="Calibri" pitchFamily="34" charset="0"/>
                <a:ea typeface="Calibri" pitchFamily="34" charset="-122"/>
                <a:cs typeface="Calibri" pitchFamily="34" charset="-120"/>
              </a:rPr>
              <a:t>OUTCOME</a:t>
            </a:r>
            <a:endParaRPr lang="en-US" sz="1300" dirty="0"/>
          </a:p>
        </p:txBody>
      </p:sp>
      <p:sp>
        <p:nvSpPr>
          <p:cNvPr id="21" name="Shape 18"/>
          <p:cNvSpPr/>
          <p:nvPr/>
        </p:nvSpPr>
        <p:spPr>
          <a:xfrm>
            <a:off x="5760720" y="1801368"/>
            <a:ext cx="2926080" cy="868680"/>
          </a:xfrm>
          <a:prstGeom prst="rect">
            <a:avLst/>
          </a:prstGeom>
          <a:solidFill>
            <a:srgbClr val="1F3262"/>
          </a:solidFill>
          <a:ln/>
          <a:effectLst>
            <a:outerShdw blurRad="127000" dist="25400" dir="8100000" algn="bl" rotWithShape="0">
              <a:srgbClr val="000000">
                <a:alpha val="10000"/>
              </a:srgbClr>
            </a:outerShdw>
          </a:effectLst>
        </p:spPr>
        <p:txBody>
          <a:bodyPr/>
          <a:lstStyle/>
          <a:p>
            <a:endParaRPr lang="en-US"/>
          </a:p>
        </p:txBody>
      </p:sp>
      <p:sp>
        <p:nvSpPr>
          <p:cNvPr id="22" name="Text 19"/>
          <p:cNvSpPr/>
          <p:nvPr/>
        </p:nvSpPr>
        <p:spPr>
          <a:xfrm>
            <a:off x="5760720" y="1847088"/>
            <a:ext cx="2926080" cy="475488"/>
          </a:xfrm>
          <a:prstGeom prst="rect">
            <a:avLst/>
          </a:prstGeom>
          <a:noFill/>
          <a:ln/>
        </p:spPr>
        <p:txBody>
          <a:bodyPr wrap="square" rtlCol="0" anchor="ctr"/>
          <a:lstStyle/>
          <a:p>
            <a:pPr marL="0" indent="0" algn="ctr">
              <a:buNone/>
            </a:pPr>
            <a:r>
              <a:rPr lang="en-US" sz="3000" b="1" dirty="0">
                <a:solidFill>
                  <a:srgbClr val="E8C547"/>
                </a:solidFill>
                <a:latin typeface="Calibri" pitchFamily="34" charset="0"/>
                <a:ea typeface="Calibri" pitchFamily="34" charset="-122"/>
                <a:cs typeface="Calibri" pitchFamily="34" charset="-120"/>
              </a:rPr>
              <a:t>$17M</a:t>
            </a:r>
            <a:endParaRPr lang="en-US" sz="3000" dirty="0"/>
          </a:p>
        </p:txBody>
      </p:sp>
      <p:sp>
        <p:nvSpPr>
          <p:cNvPr id="23" name="Text 20"/>
          <p:cNvSpPr/>
          <p:nvPr/>
        </p:nvSpPr>
        <p:spPr>
          <a:xfrm>
            <a:off x="5760720" y="2304288"/>
            <a:ext cx="2926080" cy="320040"/>
          </a:xfrm>
          <a:prstGeom prst="rect">
            <a:avLst/>
          </a:prstGeom>
          <a:noFill/>
          <a:ln/>
        </p:spPr>
        <p:txBody>
          <a:bodyPr wrap="square" rtlCol="0" anchor="ctr"/>
          <a:lstStyle/>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Estate Tax Liability</a:t>
            </a:r>
            <a:endParaRPr lang="en-US" sz="950" dirty="0"/>
          </a:p>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Fully Funded</a:t>
            </a:r>
            <a:endParaRPr lang="en-US" sz="950" dirty="0"/>
          </a:p>
        </p:txBody>
      </p:sp>
      <p:sp>
        <p:nvSpPr>
          <p:cNvPr id="24" name="Shape 21"/>
          <p:cNvSpPr/>
          <p:nvPr/>
        </p:nvSpPr>
        <p:spPr>
          <a:xfrm>
            <a:off x="5760720" y="2788920"/>
            <a:ext cx="2926080" cy="868680"/>
          </a:xfrm>
          <a:prstGeom prst="rect">
            <a:avLst/>
          </a:prstGeom>
          <a:solidFill>
            <a:srgbClr val="1F3262"/>
          </a:solidFill>
          <a:ln/>
          <a:effectLst>
            <a:outerShdw blurRad="127000" dist="25400" dir="8100000" algn="bl" rotWithShape="0">
              <a:srgbClr val="000000">
                <a:alpha val="10000"/>
              </a:srgbClr>
            </a:outerShdw>
          </a:effectLst>
        </p:spPr>
        <p:txBody>
          <a:bodyPr/>
          <a:lstStyle/>
          <a:p>
            <a:endParaRPr lang="en-US"/>
          </a:p>
        </p:txBody>
      </p:sp>
      <p:sp>
        <p:nvSpPr>
          <p:cNvPr id="25" name="Text 22"/>
          <p:cNvSpPr/>
          <p:nvPr/>
        </p:nvSpPr>
        <p:spPr>
          <a:xfrm>
            <a:off x="5760720" y="2834640"/>
            <a:ext cx="2926080" cy="475488"/>
          </a:xfrm>
          <a:prstGeom prst="rect">
            <a:avLst/>
          </a:prstGeom>
          <a:noFill/>
          <a:ln/>
        </p:spPr>
        <p:txBody>
          <a:bodyPr wrap="square" rtlCol="0" anchor="ctr"/>
          <a:lstStyle/>
          <a:p>
            <a:pPr marL="0" indent="0" algn="ctr">
              <a:buNone/>
            </a:pPr>
            <a:r>
              <a:rPr lang="en-US" sz="3000" b="1" dirty="0">
                <a:solidFill>
                  <a:srgbClr val="E8C547"/>
                </a:solidFill>
                <a:latin typeface="Calibri" pitchFamily="34" charset="0"/>
                <a:ea typeface="Calibri" pitchFamily="34" charset="-122"/>
                <a:cs typeface="Calibri" pitchFamily="34" charset="-120"/>
              </a:rPr>
              <a:t>$6M</a:t>
            </a:r>
            <a:endParaRPr lang="en-US" sz="3000" dirty="0"/>
          </a:p>
        </p:txBody>
      </p:sp>
      <p:sp>
        <p:nvSpPr>
          <p:cNvPr id="26" name="Text 23"/>
          <p:cNvSpPr/>
          <p:nvPr/>
        </p:nvSpPr>
        <p:spPr>
          <a:xfrm>
            <a:off x="5760720" y="3291840"/>
            <a:ext cx="2926080" cy="320040"/>
          </a:xfrm>
          <a:prstGeom prst="rect">
            <a:avLst/>
          </a:prstGeom>
          <a:noFill/>
          <a:ln/>
        </p:spPr>
        <p:txBody>
          <a:bodyPr wrap="square" rtlCol="0" anchor="ctr"/>
          <a:lstStyle/>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Total Client Outlay</a:t>
            </a:r>
            <a:endParaRPr lang="en-US" sz="950" dirty="0"/>
          </a:p>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Over 20 Years</a:t>
            </a:r>
            <a:endParaRPr lang="en-US" sz="950" dirty="0"/>
          </a:p>
        </p:txBody>
      </p:sp>
      <p:sp>
        <p:nvSpPr>
          <p:cNvPr id="27" name="Shape 24"/>
          <p:cNvSpPr/>
          <p:nvPr/>
        </p:nvSpPr>
        <p:spPr>
          <a:xfrm>
            <a:off x="5760720" y="3776472"/>
            <a:ext cx="2926080" cy="868680"/>
          </a:xfrm>
          <a:prstGeom prst="rect">
            <a:avLst/>
          </a:prstGeom>
          <a:solidFill>
            <a:srgbClr val="1F3262"/>
          </a:solidFill>
          <a:ln/>
          <a:effectLst>
            <a:outerShdw blurRad="127000" dist="25400" dir="8100000" algn="bl" rotWithShape="0">
              <a:srgbClr val="000000">
                <a:alpha val="10000"/>
              </a:srgbClr>
            </a:outerShdw>
          </a:effectLst>
        </p:spPr>
        <p:txBody>
          <a:bodyPr/>
          <a:lstStyle/>
          <a:p>
            <a:endParaRPr lang="en-US"/>
          </a:p>
        </p:txBody>
      </p:sp>
      <p:sp>
        <p:nvSpPr>
          <p:cNvPr id="28" name="Text 25"/>
          <p:cNvSpPr/>
          <p:nvPr/>
        </p:nvSpPr>
        <p:spPr>
          <a:xfrm>
            <a:off x="5760720" y="3822192"/>
            <a:ext cx="2926080" cy="475488"/>
          </a:xfrm>
          <a:prstGeom prst="rect">
            <a:avLst/>
          </a:prstGeom>
          <a:noFill/>
          <a:ln/>
        </p:spPr>
        <p:txBody>
          <a:bodyPr wrap="square" rtlCol="0" anchor="ctr"/>
          <a:lstStyle/>
          <a:p>
            <a:pPr marL="0" indent="0" algn="ctr">
              <a:buNone/>
            </a:pPr>
            <a:r>
              <a:rPr lang="en-US" sz="3000" b="1" dirty="0">
                <a:solidFill>
                  <a:srgbClr val="E8C547"/>
                </a:solidFill>
                <a:latin typeface="Calibri" pitchFamily="34" charset="0"/>
                <a:ea typeface="Calibri" pitchFamily="34" charset="-122"/>
                <a:cs typeface="Calibri" pitchFamily="34" charset="-120"/>
              </a:rPr>
              <a:t>$800K+</a:t>
            </a:r>
            <a:endParaRPr lang="en-US" sz="3000" dirty="0"/>
          </a:p>
        </p:txBody>
      </p:sp>
      <p:sp>
        <p:nvSpPr>
          <p:cNvPr id="29" name="Text 26"/>
          <p:cNvSpPr/>
          <p:nvPr/>
        </p:nvSpPr>
        <p:spPr>
          <a:xfrm>
            <a:off x="5760720" y="4279392"/>
            <a:ext cx="2926080" cy="320040"/>
          </a:xfrm>
          <a:prstGeom prst="rect">
            <a:avLst/>
          </a:prstGeom>
          <a:noFill/>
          <a:ln/>
        </p:spPr>
        <p:txBody>
          <a:bodyPr wrap="square" rtlCol="0" anchor="ctr"/>
          <a:lstStyle/>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Gross Revenue</a:t>
            </a:r>
            <a:endParaRPr lang="en-US" sz="950" dirty="0"/>
          </a:p>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to the FA</a:t>
            </a:r>
            <a:endParaRPr lang="en-US" sz="950" dirty="0"/>
          </a:p>
        </p:txBody>
      </p:sp>
      <p:sp>
        <p:nvSpPr>
          <p:cNvPr id="30" name="Shape 27"/>
          <p:cNvSpPr/>
          <p:nvPr/>
        </p:nvSpPr>
        <p:spPr>
          <a:xfrm>
            <a:off x="0" y="4956048"/>
            <a:ext cx="9144000" cy="4572"/>
          </a:xfrm>
          <a:prstGeom prst="rect">
            <a:avLst/>
          </a:prstGeom>
          <a:solidFill>
            <a:srgbClr val="E4E9F2"/>
          </a:solidFill>
          <a:ln/>
        </p:spPr>
        <p:txBody>
          <a:bodyPr/>
          <a:lstStyle/>
          <a:p>
            <a:endParaRPr lang="en-US"/>
          </a:p>
        </p:txBody>
      </p:sp>
      <p:sp>
        <p:nvSpPr>
          <p:cNvPr id="31" name="Text 28"/>
          <p:cNvSpPr/>
          <p:nvPr/>
        </p:nvSpPr>
        <p:spPr>
          <a:xfrm>
            <a:off x="274320" y="4974336"/>
            <a:ext cx="7315200" cy="164592"/>
          </a:xfrm>
          <a:prstGeom prst="rect">
            <a:avLst/>
          </a:prstGeom>
          <a:noFill/>
          <a:ln/>
        </p:spPr>
        <p:txBody>
          <a:bodyPr wrap="square" rtlCol="0" anchor="ctr"/>
          <a:lstStyle/>
          <a:p>
            <a:r>
              <a:rPr lang="en-US" sz="800" i="1" dirty="0">
                <a:solidFill>
                  <a:srgbClr val="8E9BB0"/>
                </a:solidFill>
                <a:latin typeface="Calibri" pitchFamily="34" charset="0"/>
                <a:ea typeface="Calibri" pitchFamily="34" charset="-122"/>
                <a:cs typeface="Calibri" pitchFamily="34" charset="-120"/>
              </a:rPr>
              <a:t>Capitas Financial  |  Value Beyond Insurance® | For Financial Advisor Use Only. Not For Use with the Public. </a:t>
            </a:r>
            <a:endParaRPr lang="en-US" sz="800" dirty="0"/>
          </a:p>
        </p:txBody>
      </p:sp>
      <p:sp>
        <p:nvSpPr>
          <p:cNvPr id="32" name="Text 29"/>
          <p:cNvSpPr/>
          <p:nvPr/>
        </p:nvSpPr>
        <p:spPr>
          <a:xfrm>
            <a:off x="8686800" y="4974336"/>
            <a:ext cx="365760" cy="164592"/>
          </a:xfrm>
          <a:prstGeom prst="rect">
            <a:avLst/>
          </a:prstGeom>
          <a:noFill/>
          <a:ln/>
        </p:spPr>
        <p:txBody>
          <a:bodyPr wrap="square" rtlCol="0" anchor="ctr"/>
          <a:lstStyle/>
          <a:p>
            <a:pPr marL="0" indent="0" algn="r">
              <a:buNone/>
            </a:pPr>
            <a:r>
              <a:rPr lang="en-US" sz="800" dirty="0">
                <a:solidFill>
                  <a:srgbClr val="8E9BB0"/>
                </a:solidFill>
                <a:latin typeface="Calibri" pitchFamily="34" charset="0"/>
                <a:ea typeface="Calibri" pitchFamily="34" charset="-122"/>
                <a:cs typeface="Calibri" pitchFamily="34" charset="-120"/>
              </a:rPr>
              <a:t>8</a:t>
            </a:r>
            <a:endParaRPr lang="en-US" sz="800" dirty="0"/>
          </a:p>
        </p:txBody>
      </p:sp>
      <p:pic>
        <p:nvPicPr>
          <p:cNvPr id="33" name="Image 0" descr="preencoded.png"/>
          <p:cNvPicPr>
            <a:picLocks noChangeAspect="1"/>
          </p:cNvPicPr>
          <p:nvPr/>
        </p:nvPicPr>
        <p:blipFill>
          <a:blip r:embed="rId3"/>
          <a:stretch>
            <a:fillRect/>
          </a:stretch>
        </p:blipFill>
        <p:spPr>
          <a:xfrm>
            <a:off x="274320" y="49160"/>
            <a:ext cx="1737360" cy="630936"/>
          </a:xfrm>
          <a:prstGeom prst="rect">
            <a:avLst/>
          </a:prstGeom>
        </p:spPr>
      </p:pic>
      <p:sp>
        <p:nvSpPr>
          <p:cNvPr id="35" name="Text 14">
            <a:extLst>
              <a:ext uri="{FF2B5EF4-FFF2-40B4-BE49-F238E27FC236}">
                <a16:creationId xmlns:a16="http://schemas.microsoft.com/office/drawing/2014/main" id="{7EA8C551-442F-6349-7FFE-58CBBF13651E}"/>
              </a:ext>
            </a:extLst>
          </p:cNvPr>
          <p:cNvSpPr/>
          <p:nvPr/>
        </p:nvSpPr>
        <p:spPr>
          <a:xfrm>
            <a:off x="338328" y="4497909"/>
            <a:ext cx="4879624" cy="276193"/>
          </a:xfrm>
          <a:prstGeom prst="rect">
            <a:avLst/>
          </a:prstGeom>
          <a:noFill/>
          <a:ln/>
        </p:spPr>
        <p:txBody>
          <a:bodyPr wrap="square" rtlCol="0" anchor="ctr"/>
          <a:lstStyle/>
          <a:p>
            <a:pPr marL="0" indent="0">
              <a:buNone/>
            </a:pPr>
            <a:r>
              <a:rPr lang="en-US" sz="700" i="1" dirty="0">
                <a:solidFill>
                  <a:srgbClr val="8E9BB0"/>
                </a:solidFill>
                <a:latin typeface="Calibri" pitchFamily="34" charset="0"/>
                <a:ea typeface="Calibri" pitchFamily="34" charset="-122"/>
                <a:cs typeface="Calibri" pitchFamily="34" charset="-120"/>
              </a:rPr>
              <a:t>Shown for illustrative purposes only and based on a specific client scenario. Results are not guaranteed and will vary. </a:t>
            </a:r>
            <a:br>
              <a:rPr lang="en-US" sz="700" i="1" dirty="0">
                <a:solidFill>
                  <a:srgbClr val="8E9BB0"/>
                </a:solidFill>
                <a:latin typeface="Calibri" pitchFamily="34" charset="0"/>
                <a:ea typeface="Calibri" pitchFamily="34" charset="-122"/>
                <a:cs typeface="Calibri" pitchFamily="34" charset="-120"/>
              </a:rPr>
            </a:br>
            <a:r>
              <a:rPr lang="en-US" sz="700" i="1" dirty="0">
                <a:solidFill>
                  <a:srgbClr val="8E9BB0"/>
                </a:solidFill>
                <a:latin typeface="Calibri" pitchFamily="34" charset="0"/>
                <a:ea typeface="Calibri" pitchFamily="34" charset="-122"/>
                <a:cs typeface="Calibri" pitchFamily="34" charset="-120"/>
              </a:rPr>
              <a:t>The availability and effectiveness of any strategy depend on each client’s individual facts and circumstances.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5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A2748"/>
          </a:solidFill>
          <a:ln/>
        </p:spPr>
        <p:txBody>
          <a:bodyPr/>
          <a:lstStyle/>
          <a:p>
            <a:endParaRPr lang="en-US"/>
          </a:p>
        </p:txBody>
      </p:sp>
      <p:sp>
        <p:nvSpPr>
          <p:cNvPr id="3" name="Shape 1"/>
          <p:cNvSpPr/>
          <p:nvPr/>
        </p:nvSpPr>
        <p:spPr>
          <a:xfrm>
            <a:off x="0" y="749808"/>
            <a:ext cx="9144000" cy="45720"/>
          </a:xfrm>
          <a:prstGeom prst="rect">
            <a:avLst/>
          </a:prstGeom>
          <a:solidFill>
            <a:srgbClr val="C5A028"/>
          </a:solidFill>
          <a:ln/>
        </p:spPr>
        <p:txBody>
          <a:bodyPr/>
          <a:lstStyle/>
          <a:p>
            <a:endParaRPr lang="en-US"/>
          </a:p>
        </p:txBody>
      </p:sp>
      <p:sp>
        <p:nvSpPr>
          <p:cNvPr id="5" name="Text 2"/>
          <p:cNvSpPr/>
          <p:nvPr/>
        </p:nvSpPr>
        <p:spPr>
          <a:xfrm>
            <a:off x="2286000" y="155448"/>
            <a:ext cx="6583680" cy="438912"/>
          </a:xfrm>
          <a:prstGeom prst="rect">
            <a:avLst/>
          </a:prstGeom>
          <a:noFill/>
          <a:ln/>
        </p:spPr>
        <p:txBody>
          <a:bodyPr wrap="square" lIns="0" tIns="0" rIns="0" bIns="0" rtlCol="0" anchor="ctr"/>
          <a:lstStyle/>
          <a:p>
            <a:pPr marL="0" indent="0" algn="r">
              <a:buNone/>
            </a:pPr>
            <a:r>
              <a:rPr lang="en-US" sz="2000" b="1" dirty="0">
                <a:solidFill>
                  <a:srgbClr val="FFFFFF"/>
                </a:solidFill>
                <a:latin typeface="Calibri" pitchFamily="34" charset="0"/>
                <a:ea typeface="Calibri" pitchFamily="34" charset="-122"/>
                <a:cs typeface="Calibri" pitchFamily="34" charset="-120"/>
              </a:rPr>
              <a:t>Success Story: Life Insurance Policy Review</a:t>
            </a:r>
            <a:endParaRPr lang="en-US" sz="2000" dirty="0"/>
          </a:p>
        </p:txBody>
      </p:sp>
      <p:sp>
        <p:nvSpPr>
          <p:cNvPr id="8" name="Shape 5"/>
          <p:cNvSpPr/>
          <p:nvPr/>
        </p:nvSpPr>
        <p:spPr>
          <a:xfrm>
            <a:off x="274320" y="1234440"/>
            <a:ext cx="5029200" cy="3122676"/>
          </a:xfrm>
          <a:prstGeom prst="rect">
            <a:avLst/>
          </a:prstGeom>
          <a:solidFill>
            <a:srgbClr val="FFFFFF"/>
          </a:solidFill>
          <a:ln/>
          <a:effectLst>
            <a:outerShdw blurRad="127000" dist="25400" dir="8100000" algn="bl" rotWithShape="0">
              <a:srgbClr val="000000">
                <a:alpha val="10000"/>
              </a:srgbClr>
            </a:outerShdw>
          </a:effectLst>
        </p:spPr>
        <p:txBody>
          <a:bodyPr/>
          <a:lstStyle/>
          <a:p>
            <a:endParaRPr lang="en-US"/>
          </a:p>
        </p:txBody>
      </p:sp>
      <p:sp>
        <p:nvSpPr>
          <p:cNvPr id="9" name="Shape 6"/>
          <p:cNvSpPr/>
          <p:nvPr/>
        </p:nvSpPr>
        <p:spPr>
          <a:xfrm>
            <a:off x="274320" y="1353312"/>
            <a:ext cx="64008" cy="914400"/>
          </a:xfrm>
          <a:prstGeom prst="rect">
            <a:avLst/>
          </a:prstGeom>
          <a:solidFill>
            <a:srgbClr val="1F3262"/>
          </a:solidFill>
          <a:ln/>
        </p:spPr>
        <p:txBody>
          <a:bodyPr/>
          <a:lstStyle/>
          <a:p>
            <a:endParaRPr lang="en-US"/>
          </a:p>
        </p:txBody>
      </p:sp>
      <p:sp>
        <p:nvSpPr>
          <p:cNvPr id="10" name="Text 7"/>
          <p:cNvSpPr/>
          <p:nvPr/>
        </p:nvSpPr>
        <p:spPr>
          <a:xfrm>
            <a:off x="475488" y="1408176"/>
            <a:ext cx="4572000" cy="201168"/>
          </a:xfrm>
          <a:prstGeom prst="rect">
            <a:avLst/>
          </a:prstGeom>
          <a:noFill/>
          <a:ln/>
        </p:spPr>
        <p:txBody>
          <a:bodyPr wrap="square" rtlCol="0" anchor="ctr"/>
          <a:lstStyle/>
          <a:p>
            <a:pPr marL="0" indent="0">
              <a:buNone/>
            </a:pPr>
            <a:r>
              <a:rPr lang="en-US" sz="850" b="1" kern="0" spc="150" dirty="0">
                <a:solidFill>
                  <a:srgbClr val="1F3262"/>
                </a:solidFill>
                <a:latin typeface="Calibri" pitchFamily="34" charset="0"/>
                <a:ea typeface="Calibri" pitchFamily="34" charset="-122"/>
                <a:cs typeface="Calibri" pitchFamily="34" charset="-120"/>
              </a:rPr>
              <a:t>CLIENT PROFILE</a:t>
            </a:r>
            <a:endParaRPr lang="en-US" sz="850" dirty="0"/>
          </a:p>
        </p:txBody>
      </p:sp>
      <p:sp>
        <p:nvSpPr>
          <p:cNvPr id="11" name="Text 8"/>
          <p:cNvSpPr/>
          <p:nvPr/>
        </p:nvSpPr>
        <p:spPr>
          <a:xfrm>
            <a:off x="475488" y="1627632"/>
            <a:ext cx="4572000" cy="566928"/>
          </a:xfrm>
          <a:prstGeom prst="rect">
            <a:avLst/>
          </a:prstGeom>
          <a:noFill/>
          <a:ln/>
        </p:spPr>
        <p:txBody>
          <a:bodyPr wrap="square" rtlCol="0" anchor="ctr"/>
          <a:lstStyle/>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Estate planning already in place</a:t>
            </a:r>
            <a:endParaRPr lang="en-US" sz="1100" dirty="0"/>
          </a:p>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$39M estate  |  $10M trust-owned life insurance policy</a:t>
            </a:r>
          </a:p>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Premiums of $74,681 and $1.4M of Cash Surrender Value</a:t>
            </a:r>
            <a:endParaRPr lang="en-US" sz="1100" dirty="0"/>
          </a:p>
        </p:txBody>
      </p:sp>
      <p:sp>
        <p:nvSpPr>
          <p:cNvPr id="12" name="Shape 9"/>
          <p:cNvSpPr/>
          <p:nvPr/>
        </p:nvSpPr>
        <p:spPr>
          <a:xfrm>
            <a:off x="274320" y="2352451"/>
            <a:ext cx="64008" cy="914400"/>
          </a:xfrm>
          <a:prstGeom prst="rect">
            <a:avLst/>
          </a:prstGeom>
          <a:solidFill>
            <a:srgbClr val="3A5BA8"/>
          </a:solidFill>
          <a:ln/>
        </p:spPr>
        <p:txBody>
          <a:bodyPr/>
          <a:lstStyle/>
          <a:p>
            <a:endParaRPr lang="en-US"/>
          </a:p>
        </p:txBody>
      </p:sp>
      <p:sp>
        <p:nvSpPr>
          <p:cNvPr id="13" name="Text 10"/>
          <p:cNvSpPr/>
          <p:nvPr/>
        </p:nvSpPr>
        <p:spPr>
          <a:xfrm>
            <a:off x="475488" y="2409972"/>
            <a:ext cx="4572000" cy="201168"/>
          </a:xfrm>
          <a:prstGeom prst="rect">
            <a:avLst/>
          </a:prstGeom>
          <a:noFill/>
          <a:ln/>
        </p:spPr>
        <p:txBody>
          <a:bodyPr wrap="square" rtlCol="0" anchor="ctr"/>
          <a:lstStyle/>
          <a:p>
            <a:pPr marL="0" indent="0">
              <a:buNone/>
            </a:pPr>
            <a:r>
              <a:rPr lang="en-US" sz="850" b="1" kern="0" spc="150" dirty="0">
                <a:solidFill>
                  <a:srgbClr val="3A5BA8"/>
                </a:solidFill>
                <a:latin typeface="Calibri" pitchFamily="34" charset="0"/>
                <a:ea typeface="Calibri" pitchFamily="34" charset="-122"/>
                <a:cs typeface="Calibri" pitchFamily="34" charset="-120"/>
              </a:rPr>
              <a:t>CHALLENGE</a:t>
            </a:r>
            <a:endParaRPr lang="en-US" sz="850" dirty="0"/>
          </a:p>
        </p:txBody>
      </p:sp>
      <p:sp>
        <p:nvSpPr>
          <p:cNvPr id="14" name="Text 11"/>
          <p:cNvSpPr/>
          <p:nvPr/>
        </p:nvSpPr>
        <p:spPr>
          <a:xfrm>
            <a:off x="475488" y="2629428"/>
            <a:ext cx="4572000" cy="566928"/>
          </a:xfrm>
          <a:prstGeom prst="rect">
            <a:avLst/>
          </a:prstGeom>
          <a:noFill/>
          <a:ln/>
        </p:spPr>
        <p:txBody>
          <a:bodyPr wrap="square" rtlCol="0" anchor="ctr"/>
          <a:lstStyle/>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Existing policy was underperforming projections</a:t>
            </a:r>
            <a:endParaRPr lang="en-US" sz="1100" dirty="0"/>
          </a:p>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FA and strategist identified an opportunity for review</a:t>
            </a:r>
            <a:endParaRPr lang="en-US" sz="1100" dirty="0"/>
          </a:p>
        </p:txBody>
      </p:sp>
      <p:sp>
        <p:nvSpPr>
          <p:cNvPr id="15" name="Shape 12"/>
          <p:cNvSpPr/>
          <p:nvPr/>
        </p:nvSpPr>
        <p:spPr>
          <a:xfrm>
            <a:off x="274320" y="3351591"/>
            <a:ext cx="64008" cy="914400"/>
          </a:xfrm>
          <a:prstGeom prst="rect">
            <a:avLst/>
          </a:prstGeom>
          <a:solidFill>
            <a:srgbClr val="2B4490"/>
          </a:solidFill>
          <a:ln/>
        </p:spPr>
        <p:txBody>
          <a:bodyPr/>
          <a:lstStyle/>
          <a:p>
            <a:endParaRPr lang="en-US"/>
          </a:p>
        </p:txBody>
      </p:sp>
      <p:sp>
        <p:nvSpPr>
          <p:cNvPr id="16" name="Text 13"/>
          <p:cNvSpPr/>
          <p:nvPr/>
        </p:nvSpPr>
        <p:spPr>
          <a:xfrm>
            <a:off x="475488" y="3411768"/>
            <a:ext cx="4572000" cy="201168"/>
          </a:xfrm>
          <a:prstGeom prst="rect">
            <a:avLst/>
          </a:prstGeom>
          <a:noFill/>
          <a:ln/>
        </p:spPr>
        <p:txBody>
          <a:bodyPr wrap="square" rtlCol="0" anchor="ctr"/>
          <a:lstStyle/>
          <a:p>
            <a:pPr marL="0" indent="0">
              <a:buNone/>
            </a:pPr>
            <a:r>
              <a:rPr lang="en-US" sz="850" b="1" kern="0" spc="150" dirty="0">
                <a:solidFill>
                  <a:srgbClr val="2B4490"/>
                </a:solidFill>
                <a:latin typeface="Calibri" pitchFamily="34" charset="0"/>
                <a:ea typeface="Calibri" pitchFamily="34" charset="-122"/>
                <a:cs typeface="Calibri" pitchFamily="34" charset="-120"/>
              </a:rPr>
              <a:t>OUTCOME</a:t>
            </a:r>
            <a:endParaRPr lang="en-US" sz="850" dirty="0"/>
          </a:p>
        </p:txBody>
      </p:sp>
      <p:sp>
        <p:nvSpPr>
          <p:cNvPr id="17" name="Text 14"/>
          <p:cNvSpPr/>
          <p:nvPr/>
        </p:nvSpPr>
        <p:spPr>
          <a:xfrm>
            <a:off x="475488" y="3631224"/>
            <a:ext cx="4572000" cy="566928"/>
          </a:xfrm>
          <a:prstGeom prst="rect">
            <a:avLst/>
          </a:prstGeom>
          <a:noFill/>
          <a:ln/>
        </p:spPr>
        <p:txBody>
          <a:bodyPr wrap="square" rtlCol="0" anchor="ctr"/>
          <a:lstStyle/>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1035 exchange: existing policy replaced with new contract </a:t>
            </a:r>
          </a:p>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Premiums reduced by 50% with longer duration of coverage </a:t>
            </a:r>
          </a:p>
          <a:p>
            <a:pPr marL="0" indent="0">
              <a:lnSpc>
                <a:spcPct val="135000"/>
              </a:lnSpc>
              <a:buNone/>
            </a:pPr>
            <a:r>
              <a:rPr lang="en-US" sz="1100" dirty="0">
                <a:solidFill>
                  <a:srgbClr val="2E3D52"/>
                </a:solidFill>
                <a:latin typeface="Calibri" pitchFamily="34" charset="0"/>
                <a:ea typeface="Calibri" pitchFamily="34" charset="-122"/>
                <a:cs typeface="Calibri" pitchFamily="34" charset="-120"/>
              </a:rPr>
              <a:t>Significantly improved projected performance</a:t>
            </a:r>
            <a:endParaRPr lang="en-US" sz="1100" dirty="0"/>
          </a:p>
        </p:txBody>
      </p:sp>
      <p:sp>
        <p:nvSpPr>
          <p:cNvPr id="18" name="Shape 15"/>
          <p:cNvSpPr/>
          <p:nvPr/>
        </p:nvSpPr>
        <p:spPr>
          <a:xfrm>
            <a:off x="5623560" y="1234440"/>
            <a:ext cx="3246120" cy="3566160"/>
          </a:xfrm>
          <a:prstGeom prst="rect">
            <a:avLst/>
          </a:prstGeom>
          <a:solidFill>
            <a:srgbClr val="1A2748"/>
          </a:solidFill>
          <a:ln/>
          <a:effectLst>
            <a:outerShdw blurRad="127000" dist="25400" dir="8100000" algn="bl" rotWithShape="0">
              <a:srgbClr val="000000">
                <a:alpha val="10000"/>
              </a:srgbClr>
            </a:outerShdw>
          </a:effectLst>
        </p:spPr>
        <p:txBody>
          <a:bodyPr/>
          <a:lstStyle/>
          <a:p>
            <a:endParaRPr lang="en-US"/>
          </a:p>
        </p:txBody>
      </p:sp>
      <p:sp>
        <p:nvSpPr>
          <p:cNvPr id="19" name="Shape 16"/>
          <p:cNvSpPr/>
          <p:nvPr/>
        </p:nvSpPr>
        <p:spPr>
          <a:xfrm>
            <a:off x="5623560" y="1234440"/>
            <a:ext cx="3246120" cy="438912"/>
          </a:xfrm>
          <a:prstGeom prst="rect">
            <a:avLst/>
          </a:prstGeom>
          <a:solidFill>
            <a:srgbClr val="C5A028"/>
          </a:solidFill>
          <a:ln/>
        </p:spPr>
        <p:txBody>
          <a:bodyPr/>
          <a:lstStyle/>
          <a:p>
            <a:endParaRPr lang="en-US"/>
          </a:p>
        </p:txBody>
      </p:sp>
      <p:sp>
        <p:nvSpPr>
          <p:cNvPr id="20" name="Text 17"/>
          <p:cNvSpPr/>
          <p:nvPr/>
        </p:nvSpPr>
        <p:spPr>
          <a:xfrm>
            <a:off x="5760720" y="1298448"/>
            <a:ext cx="2926080" cy="256032"/>
          </a:xfrm>
          <a:prstGeom prst="rect">
            <a:avLst/>
          </a:prstGeom>
          <a:noFill/>
          <a:ln/>
        </p:spPr>
        <p:txBody>
          <a:bodyPr wrap="square" rtlCol="0" anchor="ctr"/>
          <a:lstStyle/>
          <a:p>
            <a:pPr marL="0" indent="0">
              <a:buNone/>
            </a:pPr>
            <a:r>
              <a:rPr lang="en-US" sz="1300" b="1" dirty="0">
                <a:solidFill>
                  <a:srgbClr val="1A2748"/>
                </a:solidFill>
                <a:latin typeface="Calibri" pitchFamily="34" charset="0"/>
                <a:ea typeface="Calibri" pitchFamily="34" charset="-122"/>
                <a:cs typeface="Calibri" pitchFamily="34" charset="-120"/>
              </a:rPr>
              <a:t>OUTCOME</a:t>
            </a:r>
            <a:endParaRPr lang="en-US" sz="1300" dirty="0"/>
          </a:p>
        </p:txBody>
      </p:sp>
      <p:sp>
        <p:nvSpPr>
          <p:cNvPr id="21" name="Shape 18"/>
          <p:cNvSpPr/>
          <p:nvPr/>
        </p:nvSpPr>
        <p:spPr>
          <a:xfrm>
            <a:off x="5760720" y="1801368"/>
            <a:ext cx="2926080" cy="868680"/>
          </a:xfrm>
          <a:prstGeom prst="rect">
            <a:avLst/>
          </a:prstGeom>
          <a:solidFill>
            <a:srgbClr val="1F3262"/>
          </a:solidFill>
          <a:ln/>
          <a:effectLst>
            <a:outerShdw blurRad="127000" dist="25400" dir="8100000" algn="bl" rotWithShape="0">
              <a:srgbClr val="000000">
                <a:alpha val="10000"/>
              </a:srgbClr>
            </a:outerShdw>
          </a:effectLst>
        </p:spPr>
        <p:txBody>
          <a:bodyPr/>
          <a:lstStyle/>
          <a:p>
            <a:endParaRPr lang="en-US"/>
          </a:p>
        </p:txBody>
      </p:sp>
      <p:sp>
        <p:nvSpPr>
          <p:cNvPr id="24" name="Shape 21"/>
          <p:cNvSpPr/>
          <p:nvPr/>
        </p:nvSpPr>
        <p:spPr>
          <a:xfrm>
            <a:off x="5760720" y="2788920"/>
            <a:ext cx="2926080" cy="868680"/>
          </a:xfrm>
          <a:prstGeom prst="rect">
            <a:avLst/>
          </a:prstGeom>
          <a:solidFill>
            <a:srgbClr val="1F3262"/>
          </a:solidFill>
          <a:ln/>
          <a:effectLst>
            <a:outerShdw blurRad="127000" dist="25400" dir="8100000" algn="bl" rotWithShape="0">
              <a:srgbClr val="000000">
                <a:alpha val="10000"/>
              </a:srgbClr>
            </a:outerShdw>
          </a:effectLst>
        </p:spPr>
        <p:txBody>
          <a:bodyPr/>
          <a:lstStyle/>
          <a:p>
            <a:endParaRPr lang="en-US"/>
          </a:p>
        </p:txBody>
      </p:sp>
      <p:sp>
        <p:nvSpPr>
          <p:cNvPr id="25" name="Text 22"/>
          <p:cNvSpPr/>
          <p:nvPr/>
        </p:nvSpPr>
        <p:spPr>
          <a:xfrm>
            <a:off x="5760720" y="1806593"/>
            <a:ext cx="2926080" cy="475488"/>
          </a:xfrm>
          <a:prstGeom prst="rect">
            <a:avLst/>
          </a:prstGeom>
          <a:noFill/>
          <a:ln/>
        </p:spPr>
        <p:txBody>
          <a:bodyPr wrap="square" rtlCol="0" anchor="ctr"/>
          <a:lstStyle/>
          <a:p>
            <a:pPr marL="0" indent="0" algn="ctr">
              <a:buNone/>
            </a:pPr>
            <a:r>
              <a:rPr lang="en-US" sz="3000" b="1" dirty="0">
                <a:solidFill>
                  <a:srgbClr val="E8C547"/>
                </a:solidFill>
                <a:latin typeface="Calibri" pitchFamily="34" charset="0"/>
                <a:ea typeface="Calibri" pitchFamily="34" charset="-122"/>
                <a:cs typeface="Calibri" pitchFamily="34" charset="-120"/>
              </a:rPr>
              <a:t>↓</a:t>
            </a:r>
            <a:endParaRPr lang="en-US" sz="3000" dirty="0"/>
          </a:p>
        </p:txBody>
      </p:sp>
      <p:sp>
        <p:nvSpPr>
          <p:cNvPr id="26" name="Text 23"/>
          <p:cNvSpPr/>
          <p:nvPr/>
        </p:nvSpPr>
        <p:spPr>
          <a:xfrm>
            <a:off x="5760720" y="2263793"/>
            <a:ext cx="2926080" cy="320040"/>
          </a:xfrm>
          <a:prstGeom prst="rect">
            <a:avLst/>
          </a:prstGeom>
          <a:noFill/>
          <a:ln/>
        </p:spPr>
        <p:txBody>
          <a:bodyPr wrap="square" rtlCol="0" anchor="ctr"/>
          <a:lstStyle/>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Premiums</a:t>
            </a:r>
            <a:endParaRPr lang="en-US" sz="950" dirty="0"/>
          </a:p>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Substantially Reduced</a:t>
            </a:r>
            <a:endParaRPr lang="en-US" sz="950" dirty="0"/>
          </a:p>
        </p:txBody>
      </p:sp>
      <p:sp>
        <p:nvSpPr>
          <p:cNvPr id="27" name="Shape 24"/>
          <p:cNvSpPr/>
          <p:nvPr/>
        </p:nvSpPr>
        <p:spPr>
          <a:xfrm>
            <a:off x="5760720" y="3776472"/>
            <a:ext cx="2926080" cy="868680"/>
          </a:xfrm>
          <a:prstGeom prst="rect">
            <a:avLst/>
          </a:prstGeom>
          <a:solidFill>
            <a:srgbClr val="1F3262"/>
          </a:solidFill>
          <a:ln/>
          <a:effectLst>
            <a:outerShdw blurRad="127000" dist="25400" dir="8100000" algn="bl" rotWithShape="0">
              <a:srgbClr val="000000">
                <a:alpha val="10000"/>
              </a:srgbClr>
            </a:outerShdw>
          </a:effectLst>
        </p:spPr>
        <p:txBody>
          <a:bodyPr/>
          <a:lstStyle/>
          <a:p>
            <a:endParaRPr lang="en-US"/>
          </a:p>
        </p:txBody>
      </p:sp>
      <p:sp>
        <p:nvSpPr>
          <p:cNvPr id="28" name="Text 25"/>
          <p:cNvSpPr/>
          <p:nvPr/>
        </p:nvSpPr>
        <p:spPr>
          <a:xfrm>
            <a:off x="5760720" y="2815917"/>
            <a:ext cx="2926080" cy="475488"/>
          </a:xfrm>
          <a:prstGeom prst="rect">
            <a:avLst/>
          </a:prstGeom>
          <a:noFill/>
          <a:ln/>
        </p:spPr>
        <p:txBody>
          <a:bodyPr wrap="square" rtlCol="0" anchor="ctr"/>
          <a:lstStyle/>
          <a:p>
            <a:pPr marL="0" indent="0" algn="ctr">
              <a:buNone/>
            </a:pPr>
            <a:r>
              <a:rPr lang="en-US" sz="3000" b="1" dirty="0">
                <a:solidFill>
                  <a:srgbClr val="E8C547"/>
                </a:solidFill>
                <a:latin typeface="Calibri" pitchFamily="34" charset="0"/>
                <a:ea typeface="Calibri" pitchFamily="34" charset="-122"/>
                <a:cs typeface="Calibri" pitchFamily="34" charset="-120"/>
              </a:rPr>
              <a:t>↑</a:t>
            </a:r>
            <a:endParaRPr lang="en-US" sz="3000" dirty="0"/>
          </a:p>
        </p:txBody>
      </p:sp>
      <p:sp>
        <p:nvSpPr>
          <p:cNvPr id="29" name="Text 26"/>
          <p:cNvSpPr/>
          <p:nvPr/>
        </p:nvSpPr>
        <p:spPr>
          <a:xfrm>
            <a:off x="5760720" y="3273117"/>
            <a:ext cx="2926080" cy="320040"/>
          </a:xfrm>
          <a:prstGeom prst="rect">
            <a:avLst/>
          </a:prstGeom>
          <a:noFill/>
          <a:ln/>
        </p:spPr>
        <p:txBody>
          <a:bodyPr wrap="square" rtlCol="0" anchor="ctr"/>
          <a:lstStyle/>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Projected Policy</a:t>
            </a:r>
            <a:endParaRPr lang="en-US" sz="950" dirty="0"/>
          </a:p>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Performance Improved</a:t>
            </a:r>
            <a:endParaRPr lang="en-US" sz="950" dirty="0"/>
          </a:p>
        </p:txBody>
      </p:sp>
      <p:sp>
        <p:nvSpPr>
          <p:cNvPr id="30" name="Shape 27"/>
          <p:cNvSpPr/>
          <p:nvPr/>
        </p:nvSpPr>
        <p:spPr>
          <a:xfrm>
            <a:off x="0" y="4956048"/>
            <a:ext cx="9144000" cy="4572"/>
          </a:xfrm>
          <a:prstGeom prst="rect">
            <a:avLst/>
          </a:prstGeom>
          <a:solidFill>
            <a:srgbClr val="E4E9F2"/>
          </a:solidFill>
          <a:ln/>
        </p:spPr>
        <p:txBody>
          <a:bodyPr/>
          <a:lstStyle/>
          <a:p>
            <a:endParaRPr lang="en-US"/>
          </a:p>
        </p:txBody>
      </p:sp>
      <p:sp>
        <p:nvSpPr>
          <p:cNvPr id="31" name="Text 28"/>
          <p:cNvSpPr/>
          <p:nvPr/>
        </p:nvSpPr>
        <p:spPr>
          <a:xfrm>
            <a:off x="274320" y="4974336"/>
            <a:ext cx="7315200" cy="164592"/>
          </a:xfrm>
          <a:prstGeom prst="rect">
            <a:avLst/>
          </a:prstGeom>
          <a:noFill/>
          <a:ln/>
        </p:spPr>
        <p:txBody>
          <a:bodyPr wrap="square" rtlCol="0" anchor="ctr"/>
          <a:lstStyle/>
          <a:p>
            <a:r>
              <a:rPr lang="en-US" sz="800" i="1" dirty="0">
                <a:solidFill>
                  <a:srgbClr val="8E9BB0"/>
                </a:solidFill>
                <a:latin typeface="Calibri" pitchFamily="34" charset="0"/>
                <a:ea typeface="Calibri" pitchFamily="34" charset="-122"/>
                <a:cs typeface="Calibri" pitchFamily="34" charset="-120"/>
              </a:rPr>
              <a:t>Capitas Financial  |  Value Beyond Insurance® | For Financial Advisor Use Only. Not For Use with the Public. </a:t>
            </a:r>
            <a:endParaRPr lang="en-US" sz="800" dirty="0"/>
          </a:p>
        </p:txBody>
      </p:sp>
      <p:sp>
        <p:nvSpPr>
          <p:cNvPr id="32" name="Text 29"/>
          <p:cNvSpPr/>
          <p:nvPr/>
        </p:nvSpPr>
        <p:spPr>
          <a:xfrm>
            <a:off x="8686800" y="4974336"/>
            <a:ext cx="365760" cy="164592"/>
          </a:xfrm>
          <a:prstGeom prst="rect">
            <a:avLst/>
          </a:prstGeom>
          <a:noFill/>
          <a:ln/>
        </p:spPr>
        <p:txBody>
          <a:bodyPr wrap="square" rtlCol="0" anchor="ctr"/>
          <a:lstStyle/>
          <a:p>
            <a:pPr marL="0" indent="0" algn="r">
              <a:buNone/>
            </a:pPr>
            <a:r>
              <a:rPr lang="en-US" sz="800" dirty="0">
                <a:solidFill>
                  <a:srgbClr val="8E9BB0"/>
                </a:solidFill>
                <a:latin typeface="Calibri" pitchFamily="34" charset="0"/>
                <a:ea typeface="Calibri" pitchFamily="34" charset="-122"/>
                <a:cs typeface="Calibri" pitchFamily="34" charset="-120"/>
              </a:rPr>
              <a:t>9</a:t>
            </a:r>
            <a:endParaRPr lang="en-US" sz="800" dirty="0"/>
          </a:p>
        </p:txBody>
      </p:sp>
      <p:pic>
        <p:nvPicPr>
          <p:cNvPr id="33" name="Image 0" descr="preencoded.png"/>
          <p:cNvPicPr>
            <a:picLocks noChangeAspect="1"/>
          </p:cNvPicPr>
          <p:nvPr/>
        </p:nvPicPr>
        <p:blipFill>
          <a:blip r:embed="rId3"/>
          <a:stretch>
            <a:fillRect/>
          </a:stretch>
        </p:blipFill>
        <p:spPr>
          <a:xfrm>
            <a:off x="274320" y="49160"/>
            <a:ext cx="1737360" cy="630936"/>
          </a:xfrm>
          <a:prstGeom prst="rect">
            <a:avLst/>
          </a:prstGeom>
        </p:spPr>
      </p:pic>
      <p:sp>
        <p:nvSpPr>
          <p:cNvPr id="36" name="Shape 3"/>
          <p:cNvSpPr/>
          <p:nvPr/>
        </p:nvSpPr>
        <p:spPr>
          <a:xfrm>
            <a:off x="274320" y="868680"/>
            <a:ext cx="1920240" cy="256032"/>
          </a:xfrm>
          <a:prstGeom prst="rect">
            <a:avLst/>
          </a:prstGeom>
          <a:solidFill>
            <a:srgbClr val="C5A028"/>
          </a:solidFill>
          <a:ln/>
        </p:spPr>
        <p:txBody>
          <a:bodyPr/>
          <a:lstStyle/>
          <a:p>
            <a:endParaRPr lang="en-US"/>
          </a:p>
        </p:txBody>
      </p:sp>
      <p:sp>
        <p:nvSpPr>
          <p:cNvPr id="37" name="TextBox 36"/>
          <p:cNvSpPr txBox="1"/>
          <p:nvPr/>
        </p:nvSpPr>
        <p:spPr>
          <a:xfrm>
            <a:off x="274319" y="868680"/>
            <a:ext cx="1920241" cy="507831"/>
          </a:xfrm>
          <a:prstGeom prst="rect">
            <a:avLst/>
          </a:prstGeom>
          <a:noFill/>
        </p:spPr>
        <p:txBody>
          <a:bodyPr wrap="square" rtlCol="0">
            <a:spAutoFit/>
          </a:bodyPr>
          <a:lstStyle/>
          <a:p>
            <a:pPr algn="ctr"/>
            <a:r>
              <a:rPr lang="en-US" sz="900" b="1" kern="0" spc="100" dirty="0">
                <a:solidFill>
                  <a:srgbClr val="1A2748"/>
                </a:solidFill>
                <a:latin typeface="Calibri" pitchFamily="34" charset="0"/>
                <a:ea typeface="Calibri" pitchFamily="34" charset="-122"/>
                <a:cs typeface="Calibri" pitchFamily="34" charset="-120"/>
              </a:rPr>
              <a:t>REAL CLIENT OUTCOME</a:t>
            </a:r>
          </a:p>
          <a:p>
            <a:endParaRPr lang="en-US" dirty="0"/>
          </a:p>
        </p:txBody>
      </p:sp>
      <p:sp>
        <p:nvSpPr>
          <p:cNvPr id="4" name="Text 14">
            <a:extLst>
              <a:ext uri="{FF2B5EF4-FFF2-40B4-BE49-F238E27FC236}">
                <a16:creationId xmlns:a16="http://schemas.microsoft.com/office/drawing/2014/main" id="{EA4939D4-0F39-9206-F3EE-4F770C5BF5DC}"/>
              </a:ext>
            </a:extLst>
          </p:cNvPr>
          <p:cNvSpPr/>
          <p:nvPr/>
        </p:nvSpPr>
        <p:spPr>
          <a:xfrm>
            <a:off x="338328" y="4358565"/>
            <a:ext cx="4879624" cy="276193"/>
          </a:xfrm>
          <a:prstGeom prst="rect">
            <a:avLst/>
          </a:prstGeom>
          <a:noFill/>
          <a:ln/>
        </p:spPr>
        <p:txBody>
          <a:bodyPr wrap="square" rtlCol="0" anchor="ctr"/>
          <a:lstStyle/>
          <a:p>
            <a:pPr marL="0" indent="0">
              <a:buNone/>
            </a:pPr>
            <a:r>
              <a:rPr lang="en-US" sz="700" i="1" dirty="0">
                <a:solidFill>
                  <a:srgbClr val="8E9BB0"/>
                </a:solidFill>
                <a:latin typeface="Calibri" pitchFamily="34" charset="0"/>
                <a:ea typeface="Calibri" pitchFamily="34" charset="-122"/>
                <a:cs typeface="Calibri" pitchFamily="34" charset="-120"/>
              </a:rPr>
              <a:t>Shown for illustrative purposes only and based on a specific client scenario. Results are not guaranteed and will vary. The availability and effectiveness of any strategy depend on each client’s individual facts and circumstances.</a:t>
            </a:r>
          </a:p>
        </p:txBody>
      </p:sp>
      <p:sp>
        <p:nvSpPr>
          <p:cNvPr id="6" name="Text 14">
            <a:extLst>
              <a:ext uri="{FF2B5EF4-FFF2-40B4-BE49-F238E27FC236}">
                <a16:creationId xmlns:a16="http://schemas.microsoft.com/office/drawing/2014/main" id="{07533B71-1211-4C42-69EC-14DE674EB963}"/>
              </a:ext>
            </a:extLst>
          </p:cNvPr>
          <p:cNvSpPr/>
          <p:nvPr/>
        </p:nvSpPr>
        <p:spPr>
          <a:xfrm>
            <a:off x="338328" y="4657402"/>
            <a:ext cx="4965192" cy="214870"/>
          </a:xfrm>
          <a:prstGeom prst="rect">
            <a:avLst/>
          </a:prstGeom>
          <a:noFill/>
          <a:ln/>
        </p:spPr>
        <p:txBody>
          <a:bodyPr wrap="square" rtlCol="0" anchor="ctr"/>
          <a:lstStyle/>
          <a:p>
            <a:r>
              <a:rPr lang="en-US" sz="700" i="1" dirty="0">
                <a:solidFill>
                  <a:srgbClr val="8E9BB0"/>
                </a:solidFill>
                <a:latin typeface="Calibri" pitchFamily="34" charset="0"/>
                <a:ea typeface="Calibri" pitchFamily="34" charset="-122"/>
                <a:cs typeface="Calibri" pitchFamily="34" charset="-120"/>
              </a:rPr>
              <a:t>When a policy review involves a potential replacement, both the risks and benefits should be thoroughly discussed. Clients should carefully consider their current coverage needs, health status and insurability, any surrender charges or fees, and future liquidity needs before making a decision.</a:t>
            </a:r>
          </a:p>
        </p:txBody>
      </p:sp>
      <p:sp>
        <p:nvSpPr>
          <p:cNvPr id="45" name="Text 19">
            <a:extLst>
              <a:ext uri="{FF2B5EF4-FFF2-40B4-BE49-F238E27FC236}">
                <a16:creationId xmlns:a16="http://schemas.microsoft.com/office/drawing/2014/main" id="{C458FB11-9C2E-744B-00FD-C93192D12DD1}"/>
              </a:ext>
            </a:extLst>
          </p:cNvPr>
          <p:cNvSpPr/>
          <p:nvPr/>
        </p:nvSpPr>
        <p:spPr>
          <a:xfrm>
            <a:off x="5760720" y="3813048"/>
            <a:ext cx="2926080" cy="475488"/>
          </a:xfrm>
          <a:prstGeom prst="rect">
            <a:avLst/>
          </a:prstGeom>
          <a:noFill/>
          <a:ln/>
        </p:spPr>
        <p:txBody>
          <a:bodyPr wrap="square" rtlCol="0" anchor="ctr"/>
          <a:lstStyle/>
          <a:p>
            <a:pPr marL="0" indent="0" algn="ctr">
              <a:buNone/>
            </a:pPr>
            <a:r>
              <a:rPr lang="en-US" sz="3000" b="1" dirty="0">
                <a:solidFill>
                  <a:srgbClr val="E8C547"/>
                </a:solidFill>
                <a:latin typeface="Calibri" pitchFamily="34" charset="0"/>
                <a:ea typeface="Calibri" pitchFamily="34" charset="-122"/>
                <a:cs typeface="Calibri" pitchFamily="34" charset="-120"/>
              </a:rPr>
              <a:t>$120K+</a:t>
            </a:r>
            <a:endParaRPr lang="en-US" sz="3000" dirty="0"/>
          </a:p>
        </p:txBody>
      </p:sp>
      <p:sp>
        <p:nvSpPr>
          <p:cNvPr id="46" name="Text 20">
            <a:extLst>
              <a:ext uri="{FF2B5EF4-FFF2-40B4-BE49-F238E27FC236}">
                <a16:creationId xmlns:a16="http://schemas.microsoft.com/office/drawing/2014/main" id="{9806FE53-BA63-C279-EDC4-FB35720395B4}"/>
              </a:ext>
            </a:extLst>
          </p:cNvPr>
          <p:cNvSpPr/>
          <p:nvPr/>
        </p:nvSpPr>
        <p:spPr>
          <a:xfrm>
            <a:off x="5760720" y="4270248"/>
            <a:ext cx="2926080" cy="320040"/>
          </a:xfrm>
          <a:prstGeom prst="rect">
            <a:avLst/>
          </a:prstGeom>
          <a:noFill/>
          <a:ln/>
        </p:spPr>
        <p:txBody>
          <a:bodyPr wrap="square" rtlCol="0" anchor="ctr"/>
          <a:lstStyle/>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Gross Revenue</a:t>
            </a:r>
            <a:endParaRPr lang="en-US" sz="950" dirty="0"/>
          </a:p>
          <a:p>
            <a:pPr marL="0" indent="0" algn="ctr">
              <a:lnSpc>
                <a:spcPct val="120000"/>
              </a:lnSpc>
              <a:buNone/>
            </a:pPr>
            <a:r>
              <a:rPr lang="en-US" sz="950" dirty="0">
                <a:solidFill>
                  <a:srgbClr val="E4E9F2"/>
                </a:solidFill>
                <a:latin typeface="Calibri" pitchFamily="34" charset="0"/>
                <a:ea typeface="Calibri" pitchFamily="34" charset="-122"/>
                <a:cs typeface="Calibri" pitchFamily="34" charset="-120"/>
              </a:rPr>
              <a:t>to the FA</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2036</Words>
  <Application>Microsoft Office PowerPoint</Application>
  <PresentationFormat>On-screen Show (16:9)</PresentationFormat>
  <Paragraphs>174</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Capitas Financial – Insurance Platform</dc:title>
  <dc:subject>PptxGenJS Presentation</dc:subject>
  <dc:creator>PptxGenJS</dc:creator>
  <cp:lastModifiedBy>Shara Beekman</cp:lastModifiedBy>
  <cp:revision>32</cp:revision>
  <dcterms:created xsi:type="dcterms:W3CDTF">2026-04-15T21:03:35Z</dcterms:created>
  <dcterms:modified xsi:type="dcterms:W3CDTF">2026-07-14T13:02:52Z</dcterms:modified>
</cp:coreProperties>
</file>