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Lst>
  <p:notesMasterIdLst>
    <p:notesMasterId r:id="rId17"/>
  </p:notesMasterIdLst>
  <p:sldIdLst>
    <p:sldId id="256" r:id="rId5"/>
    <p:sldId id="280" r:id="rId6"/>
    <p:sldId id="284" r:id="rId7"/>
    <p:sldId id="263" r:id="rId8"/>
    <p:sldId id="285" r:id="rId9"/>
    <p:sldId id="283" r:id="rId10"/>
    <p:sldId id="282" r:id="rId11"/>
    <p:sldId id="260" r:id="rId12"/>
    <p:sldId id="267" r:id="rId13"/>
    <p:sldId id="268" r:id="rId14"/>
    <p:sldId id="270" r:id="rId15"/>
    <p:sldId id="271" r:id="rId1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ake mohr" initials="bm" lastIdx="1" clrIdx="0">
    <p:extLst>
      <p:ext uri="{19B8F6BF-5375-455C-9EA6-DF929625EA0E}">
        <p15:presenceInfo xmlns:p15="http://schemas.microsoft.com/office/powerpoint/2012/main" userId="df443bc1e649fdf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0000"/>
    <a:srgbClr val="8F6E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045" autoAdjust="0"/>
  </p:normalViewPr>
  <p:slideViewPr>
    <p:cSldViewPr snapToGrid="0">
      <p:cViewPr varScale="1">
        <p:scale>
          <a:sx n="72" d="100"/>
          <a:sy n="72" d="100"/>
        </p:scale>
        <p:origin x="330" y="78"/>
      </p:cViewPr>
      <p:guideLst/>
    </p:cSldViewPr>
  </p:slideViewPr>
  <p:notesTextViewPr>
    <p:cViewPr>
      <p:scale>
        <a:sx n="1" d="1"/>
        <a:sy n="1" d="1"/>
      </p:scale>
      <p:origin x="0" y="0"/>
    </p:cViewPr>
  </p:notesTextViewPr>
  <p:notesViewPr>
    <p:cSldViewPr snapToGrid="0">
      <p:cViewPr varScale="1">
        <p:scale>
          <a:sx n="54" d="100"/>
          <a:sy n="54" d="100"/>
        </p:scale>
        <p:origin x="2620"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1E51AB35-EFC0-46CA-987B-D88F95C04A37}" type="datetimeFigureOut">
              <a:rPr lang="en-US" smtClean="0"/>
              <a:t>2/25/2026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0C27201D-7FB3-4037-A988-1AA10734BEE5}" type="slidenum">
              <a:rPr lang="en-US" smtClean="0"/>
              <a:t>‹#›</a:t>
            </a:fld>
            <a:endParaRPr lang="en-US"/>
          </a:p>
        </p:txBody>
      </p:sp>
    </p:spTree>
    <p:extLst>
      <p:ext uri="{BB962C8B-B14F-4D97-AF65-F5344CB8AC3E}">
        <p14:creationId xmlns:p14="http://schemas.microsoft.com/office/powerpoint/2010/main" val="30783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today’s meeting is to review how </a:t>
            </a:r>
            <a:r>
              <a:rPr lang="en-US" dirty="0" err="1"/>
              <a:t>Capitas</a:t>
            </a:r>
            <a:r>
              <a:rPr lang="en-US" dirty="0"/>
              <a:t> Private Wealth Team enhances the overall service of </a:t>
            </a:r>
            <a:r>
              <a:rPr lang="en-US" dirty="0" err="1"/>
              <a:t>Capitas</a:t>
            </a:r>
            <a:r>
              <a:rPr lang="en-US" dirty="0"/>
              <a:t> local Point of Sale Professionals.  Capitas local Point of Sale Professionals have access to the industry’s market and technical leaders in their support of the planning for the clients of the Advisors they serve.</a:t>
            </a:r>
          </a:p>
        </p:txBody>
      </p:sp>
      <p:sp>
        <p:nvSpPr>
          <p:cNvPr id="4" name="Slide Number Placeholder 3"/>
          <p:cNvSpPr>
            <a:spLocks noGrp="1"/>
          </p:cNvSpPr>
          <p:nvPr>
            <p:ph type="sldNum" sz="quarter" idx="5"/>
          </p:nvPr>
        </p:nvSpPr>
        <p:spPr/>
        <p:txBody>
          <a:bodyPr/>
          <a:lstStyle/>
          <a:p>
            <a:fld id="{0C27201D-7FB3-4037-A988-1AA10734BEE5}" type="slidenum">
              <a:rPr lang="en-US" smtClean="0"/>
              <a:t>1</a:t>
            </a:fld>
            <a:endParaRPr lang="en-US"/>
          </a:p>
        </p:txBody>
      </p:sp>
    </p:spTree>
    <p:extLst>
      <p:ext uri="{BB962C8B-B14F-4D97-AF65-F5344CB8AC3E}">
        <p14:creationId xmlns:p14="http://schemas.microsoft.com/office/powerpoint/2010/main" val="3306336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800" b="1" kern="1200" spc="-30" dirty="0">
                <a:solidFill>
                  <a:schemeClr val="tx1"/>
                </a:solidFill>
                <a:latin typeface="+mn-lt"/>
                <a:ea typeface="+mn-ea"/>
                <a:cs typeface="+mn-cs"/>
              </a:rPr>
              <a:t>Expertise</a:t>
            </a:r>
            <a:r>
              <a:rPr lang="en-US" sz="1800" b="0" kern="1200" spc="-30" dirty="0">
                <a:solidFill>
                  <a:schemeClr val="tx1"/>
                </a:solidFill>
                <a:latin typeface="+mn-lt"/>
                <a:ea typeface="+mn-ea"/>
                <a:cs typeface="+mn-cs"/>
              </a:rPr>
              <a:t>: </a:t>
            </a:r>
            <a:r>
              <a:rPr lang="en-US" sz="1800" b="1" kern="1200" spc="-30" dirty="0">
                <a:solidFill>
                  <a:srgbClr val="8F6E29"/>
                </a:solidFill>
                <a:latin typeface="+mn-lt"/>
                <a:ea typeface="+mn-ea"/>
                <a:cs typeface="+mn-cs"/>
              </a:rPr>
              <a:t>Premium Finance,</a:t>
            </a:r>
            <a:r>
              <a:rPr lang="en-US" sz="1800" b="1" kern="1200" spc="-30" baseline="0" dirty="0">
                <a:solidFill>
                  <a:srgbClr val="8F6E29"/>
                </a:solidFill>
                <a:latin typeface="+mn-lt"/>
                <a:ea typeface="+mn-ea"/>
                <a:cs typeface="+mn-cs"/>
              </a:rPr>
              <a:t> Lending Resources, Loan Renewal and Monitoring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30" normalizeH="0" baseline="0" dirty="0">
                <a:ln>
                  <a:noFill/>
                </a:ln>
                <a:solidFill>
                  <a:prstClr val="black">
                    <a:lumMod val="75000"/>
                    <a:lumOff val="25000"/>
                  </a:prstClr>
                </a:solidFill>
                <a:effectLst/>
                <a:uLnTx/>
                <a:uFillTx/>
                <a:latin typeface="Calibri Light" panose="020F0302020204030204"/>
                <a:ea typeface="+mn-ea"/>
                <a:cs typeface="+mn-cs"/>
              </a:rPr>
              <a:t>Capitas brings over 40 years of experience working in the financial services industry working with Ultra High Net worth Advisors, Bankers, CPAs and Attorneys on a national basis.  Our experts provide advanced custom-tailored solutions for: estate, business and family generational planning with a focus on ultra high net worth clients. They are extremely knowledgeable in the complex area of Premium Financing strategies including </a:t>
            </a:r>
            <a:r>
              <a:rPr kumimoji="0" lang="en-US" sz="1800" b="0" i="0" u="none" strike="noStrike" kern="1200" cap="none" spc="-30" normalizeH="0" baseline="0" noProof="0" dirty="0">
                <a:ln>
                  <a:noFill/>
                </a:ln>
                <a:solidFill>
                  <a:prstClr val="black">
                    <a:lumMod val="75000"/>
                    <a:lumOff val="25000"/>
                  </a:prstClr>
                </a:solidFill>
                <a:effectLst/>
                <a:uLnTx/>
                <a:uFillTx/>
                <a:latin typeface="Calibri Light" panose="020F0302020204030204"/>
                <a:ea typeface="+mn-ea"/>
                <a:cs typeface="+mn-cs"/>
              </a:rPr>
              <a:t>the unique tax and financial considerations affecting the creation and monitoring of cases.</a:t>
            </a:r>
            <a:endParaRPr lang="en-US" sz="2400" b="0" i="0" u="none" strike="noStrike" kern="1200" baseline="0" dirty="0">
              <a:solidFill>
                <a:schemeClr val="lt1"/>
              </a:solidFill>
              <a:latin typeface="+mn-lt"/>
              <a:ea typeface="+mn-ea"/>
              <a:cs typeface="+mn-cs"/>
            </a:endParaRPr>
          </a:p>
        </p:txBody>
      </p:sp>
      <p:sp>
        <p:nvSpPr>
          <p:cNvPr id="4" name="Slide Number Placeholder 3"/>
          <p:cNvSpPr>
            <a:spLocks noGrp="1"/>
          </p:cNvSpPr>
          <p:nvPr>
            <p:ph type="sldNum" sz="quarter" idx="5"/>
          </p:nvPr>
        </p:nvSpPr>
        <p:spPr/>
        <p:txBody>
          <a:bodyPr/>
          <a:lstStyle/>
          <a:p>
            <a:fld id="{0C27201D-7FB3-4037-A988-1AA10734BEE5}" type="slidenum">
              <a:rPr lang="en-US" smtClean="0"/>
              <a:t>10</a:t>
            </a:fld>
            <a:endParaRPr lang="en-US"/>
          </a:p>
        </p:txBody>
      </p:sp>
    </p:spTree>
    <p:extLst>
      <p:ext uri="{BB962C8B-B14F-4D97-AF65-F5344CB8AC3E}">
        <p14:creationId xmlns:p14="http://schemas.microsoft.com/office/powerpoint/2010/main" val="1163992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200" b="1" kern="1200" spc="-30" dirty="0">
                <a:solidFill>
                  <a:schemeClr val="tx1"/>
                </a:solidFill>
                <a:latin typeface="+mn-lt"/>
                <a:ea typeface="+mn-ea"/>
                <a:cs typeface="+mn-cs"/>
              </a:rPr>
              <a:t>Expertise: </a:t>
            </a:r>
            <a:r>
              <a:rPr lang="en-US" sz="1200" b="1" kern="1200" dirty="0">
                <a:solidFill>
                  <a:srgbClr val="837333"/>
                </a:solidFill>
                <a:latin typeface="+mn-lt"/>
                <a:ea typeface="+mn-ea"/>
                <a:cs typeface="+mn-cs"/>
              </a:rPr>
              <a:t>Medical Underwriting, Financial Underwriting, Reinsurance</a:t>
            </a:r>
          </a:p>
          <a:p>
            <a:pPr marL="0" marR="0" indent="0" algn="l" defTabSz="388620" rtl="0" eaLnBrk="1" fontAlgn="auto" latinLnBrk="0" hangingPunct="1">
              <a:lnSpc>
                <a:spcPct val="100000"/>
              </a:lnSpc>
              <a:spcBef>
                <a:spcPts val="0"/>
              </a:spcBef>
              <a:spcAft>
                <a:spcPts val="0"/>
              </a:spcAft>
              <a:buClrTx/>
              <a:buSzTx/>
              <a:buFontTx/>
              <a:buNone/>
              <a:tabLst/>
              <a:defRPr/>
            </a:pPr>
            <a:r>
              <a:rPr lang="en-US" sz="1200" b="0" kern="1200" spc="-30" dirty="0">
                <a:solidFill>
                  <a:schemeClr val="tx1">
                    <a:lumMod val="75000"/>
                    <a:lumOff val="25000"/>
                  </a:schemeClr>
                </a:solidFill>
                <a:latin typeface="+mn-lt"/>
                <a:ea typeface="+mn-ea"/>
                <a:cs typeface="+mn-cs"/>
              </a:rPr>
              <a:t>Capitas’ Director of Underwriting has more than 30 years of experience in the life and health insurance industry,</a:t>
            </a:r>
            <a:r>
              <a:rPr lang="en-US" sz="1200" b="0" kern="1200" spc="-30" baseline="0" dirty="0">
                <a:solidFill>
                  <a:schemeClr val="tx1">
                    <a:lumMod val="75000"/>
                    <a:lumOff val="25000"/>
                  </a:schemeClr>
                </a:solidFill>
                <a:latin typeface="+mn-lt"/>
                <a:ea typeface="+mn-ea"/>
                <a:cs typeface="+mn-cs"/>
              </a:rPr>
              <a:t> specializing in impaired risk and financial life underwriting.  He </a:t>
            </a:r>
            <a:r>
              <a:rPr lang="en-US" sz="1200" b="0" kern="1200" spc="-30" dirty="0">
                <a:solidFill>
                  <a:schemeClr val="tx1">
                    <a:lumMod val="75000"/>
                    <a:lumOff val="25000"/>
                  </a:schemeClr>
                </a:solidFill>
                <a:latin typeface="+mn-lt"/>
                <a:ea typeface="+mn-ea"/>
                <a:cs typeface="+mn-cs"/>
              </a:rPr>
              <a:t>works closely with Capitas principals, marketing and new business staff, as well as point of sale, providing support of field underwriting pre-sale questions and informal and formal life insurance application processing. He</a:t>
            </a:r>
            <a:r>
              <a:rPr lang="en-US" sz="1200" b="0" kern="1200" spc="-30" baseline="0" dirty="0">
                <a:solidFill>
                  <a:schemeClr val="tx1">
                    <a:lumMod val="75000"/>
                    <a:lumOff val="25000"/>
                  </a:schemeClr>
                </a:solidFill>
                <a:latin typeface="+mn-lt"/>
                <a:ea typeface="+mn-ea"/>
                <a:cs typeface="+mn-cs"/>
              </a:rPr>
              <a:t> </a:t>
            </a:r>
            <a:r>
              <a:rPr lang="en-US" sz="1200" b="0" kern="1200" spc="-30" dirty="0">
                <a:solidFill>
                  <a:schemeClr val="tx1">
                    <a:lumMod val="75000"/>
                    <a:lumOff val="25000"/>
                  </a:schemeClr>
                </a:solidFill>
                <a:latin typeface="+mn-lt"/>
                <a:ea typeface="+mn-ea"/>
                <a:cs typeface="+mn-cs"/>
              </a:rPr>
              <a:t>assists in reviewing medical and financial information of impaired risk, rated and declined life insurance applicants and provides recommendations on how best to present and submit client applications in order to obtain the best offer, product, pricing and placement. </a:t>
            </a:r>
            <a:endParaRPr lang="en-US" sz="900" b="0" kern="1200" spc="-30" dirty="0">
              <a:solidFill>
                <a:schemeClr val="tx1">
                  <a:lumMod val="75000"/>
                  <a:lumOff val="25000"/>
                </a:schemeClr>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C27201D-7FB3-4037-A988-1AA10734BEE5}" type="slidenum">
              <a:rPr lang="en-US" smtClean="0"/>
              <a:t>11</a:t>
            </a:fld>
            <a:endParaRPr lang="en-US"/>
          </a:p>
        </p:txBody>
      </p:sp>
    </p:spTree>
    <p:extLst>
      <p:ext uri="{BB962C8B-B14F-4D97-AF65-F5344CB8AC3E}">
        <p14:creationId xmlns:p14="http://schemas.microsoft.com/office/powerpoint/2010/main" val="1301283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800" b="1" kern="1200" dirty="0">
                <a:solidFill>
                  <a:schemeClr val="tx1">
                    <a:lumMod val="75000"/>
                    <a:lumOff val="25000"/>
                  </a:schemeClr>
                </a:solidFill>
                <a:latin typeface="+mn-lt"/>
                <a:ea typeface="+mn-ea"/>
                <a:cs typeface="+mn-cs"/>
              </a:rPr>
              <a:t>Expertise: </a:t>
            </a:r>
            <a:r>
              <a:rPr lang="en-US" sz="1800" b="1" kern="1200" dirty="0">
                <a:solidFill>
                  <a:srgbClr val="837333"/>
                </a:solidFill>
                <a:latin typeface="+mn-lt"/>
                <a:ea typeface="+mn-ea"/>
                <a:cs typeface="+mn-cs"/>
              </a:rPr>
              <a:t>Business Planning, Valuation, Wealth Transfer, Estate Planning, Multi-Generational Planning, Premium Finance</a:t>
            </a:r>
          </a:p>
          <a:p>
            <a:pPr marL="0" marR="0" indent="0" algn="l" defTabSz="388620" rtl="0" eaLnBrk="1" fontAlgn="auto" latinLnBrk="0" hangingPunct="1">
              <a:lnSpc>
                <a:spcPct val="100000"/>
              </a:lnSpc>
              <a:spcBef>
                <a:spcPts val="0"/>
              </a:spcBef>
              <a:spcAft>
                <a:spcPts val="0"/>
              </a:spcAft>
              <a:buClrTx/>
              <a:buSzTx/>
              <a:buFontTx/>
              <a:buNone/>
              <a:tabLst/>
              <a:defRPr/>
            </a:pPr>
            <a:r>
              <a:rPr lang="en-US" sz="1800" b="0" kern="1200" spc="-30" dirty="0">
                <a:solidFill>
                  <a:schemeClr val="tx1">
                    <a:lumMod val="75000"/>
                    <a:lumOff val="25000"/>
                  </a:schemeClr>
                </a:solidFill>
                <a:latin typeface="+mn-lt"/>
                <a:ea typeface="+mn-ea"/>
                <a:cs typeface="+mn-cs"/>
              </a:rPr>
              <a:t>Capitas brings over 45 years of experience working in the financial services industry. Our</a:t>
            </a:r>
            <a:r>
              <a:rPr lang="en-US" sz="1800" b="0" kern="1200" spc="-30" baseline="0" dirty="0">
                <a:solidFill>
                  <a:schemeClr val="tx1">
                    <a:lumMod val="75000"/>
                    <a:lumOff val="25000"/>
                  </a:schemeClr>
                </a:solidFill>
                <a:latin typeface="+mn-lt"/>
                <a:ea typeface="+mn-ea"/>
                <a:cs typeface="+mn-cs"/>
              </a:rPr>
              <a:t> experts</a:t>
            </a:r>
            <a:r>
              <a:rPr lang="en-US" sz="1800" b="0" kern="1200" spc="-30" dirty="0">
                <a:solidFill>
                  <a:schemeClr val="tx1">
                    <a:lumMod val="75000"/>
                    <a:lumOff val="25000"/>
                  </a:schemeClr>
                </a:solidFill>
                <a:latin typeface="+mn-lt"/>
                <a:ea typeface="+mn-ea"/>
                <a:cs typeface="+mn-cs"/>
              </a:rPr>
              <a:t> have spent their careers working with Ultra High Net Worth Advisors, Bankers, CPAs and Attorneys on a national basis. They are extremely knowledgeable in the complex area of wealth transfer strategies and legacy planning for high-net-worth families</a:t>
            </a:r>
            <a:r>
              <a:rPr lang="en-US" sz="1800" b="0" kern="1200" spc="-30" baseline="0" dirty="0">
                <a:solidFill>
                  <a:schemeClr val="tx1">
                    <a:lumMod val="75000"/>
                    <a:lumOff val="25000"/>
                  </a:schemeClr>
                </a:solidFill>
                <a:latin typeface="+mn-lt"/>
                <a:ea typeface="+mn-ea"/>
                <a:cs typeface="+mn-cs"/>
              </a:rPr>
              <a:t> including </a:t>
            </a:r>
            <a:r>
              <a:rPr kumimoji="0" lang="en-US" sz="1800" b="0" i="0" u="none" strike="noStrike" kern="1200" cap="none" spc="-30" normalizeH="0" baseline="0" noProof="0" dirty="0">
                <a:ln>
                  <a:noFill/>
                </a:ln>
                <a:solidFill>
                  <a:prstClr val="black">
                    <a:lumMod val="75000"/>
                    <a:lumOff val="25000"/>
                  </a:prstClr>
                </a:solidFill>
                <a:effectLst/>
                <a:uLnTx/>
                <a:uFillTx/>
                <a:latin typeface="Calibri Light" panose="020F0302020204030204"/>
                <a:ea typeface="+mn-ea"/>
                <a:cs typeface="+mn-cs"/>
              </a:rPr>
              <a:t>the unique tax and financial considerations affecting the creation, preservation and perpetuation of wealth. </a:t>
            </a:r>
            <a:endParaRPr lang="en-US" sz="1800" b="0" kern="1200" spc="-30" dirty="0">
              <a:solidFill>
                <a:schemeClr val="tx1">
                  <a:lumMod val="75000"/>
                  <a:lumOff val="25000"/>
                </a:schemeClr>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C27201D-7FB3-4037-A988-1AA10734BEE5}" type="slidenum">
              <a:rPr lang="en-US" smtClean="0"/>
              <a:t>12</a:t>
            </a:fld>
            <a:endParaRPr lang="en-US"/>
          </a:p>
        </p:txBody>
      </p:sp>
    </p:spTree>
    <p:extLst>
      <p:ext uri="{BB962C8B-B14F-4D97-AF65-F5344CB8AC3E}">
        <p14:creationId xmlns:p14="http://schemas.microsoft.com/office/powerpoint/2010/main" val="500448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2C24F-AD94-4E1C-97BF-18E521F94A25}" type="slidenum">
              <a:rPr lang="en-US" smtClean="0"/>
              <a:t>2</a:t>
            </a:fld>
            <a:endParaRPr lang="en-US" dirty="0"/>
          </a:p>
        </p:txBody>
      </p:sp>
    </p:spTree>
    <p:extLst>
      <p:ext uri="{BB962C8B-B14F-4D97-AF65-F5344CB8AC3E}">
        <p14:creationId xmlns:p14="http://schemas.microsoft.com/office/powerpoint/2010/main" val="2470028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Leave on screen 30 seconds</a:t>
            </a:r>
          </a:p>
        </p:txBody>
      </p:sp>
      <p:sp>
        <p:nvSpPr>
          <p:cNvPr id="4" name="Slide Number Placeholder 3"/>
          <p:cNvSpPr>
            <a:spLocks noGrp="1"/>
          </p:cNvSpPr>
          <p:nvPr>
            <p:ph type="sldNum" sz="quarter" idx="10"/>
          </p:nvPr>
        </p:nvSpPr>
        <p:spPr/>
        <p:txBody>
          <a:bodyPr/>
          <a:lstStyle/>
          <a:p>
            <a:fld id="{BE82C24F-AD94-4E1C-97BF-18E521F94A25}" type="slidenum">
              <a:rPr lang="en-US" smtClean="0"/>
              <a:t>3</a:t>
            </a:fld>
            <a:endParaRPr lang="en-US" dirty="0"/>
          </a:p>
        </p:txBody>
      </p:sp>
    </p:spTree>
    <p:extLst>
      <p:ext uri="{BB962C8B-B14F-4D97-AF65-F5344CB8AC3E}">
        <p14:creationId xmlns:p14="http://schemas.microsoft.com/office/powerpoint/2010/main" val="3921961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Capitas</a:t>
            </a:r>
            <a:r>
              <a:rPr lang="en-US" dirty="0"/>
              <a:t> provides sophisticated unbiased solutions leveraging centralized technology with unparalleled local customer service.  Over the past couple of years, Capitas has added a significant team of nationally recognized market experts to provide support to Capitas local Point of Sale professionals.  The overview today will review </a:t>
            </a:r>
            <a:r>
              <a:rPr lang="en-US" dirty="0" err="1"/>
              <a:t>Capitas</a:t>
            </a:r>
            <a:r>
              <a:rPr lang="en-US" dirty="0"/>
              <a:t> Private Wealth Team and their underlying expertise.</a:t>
            </a:r>
          </a:p>
        </p:txBody>
      </p:sp>
      <p:sp>
        <p:nvSpPr>
          <p:cNvPr id="4" name="Slide Number Placeholder 3"/>
          <p:cNvSpPr>
            <a:spLocks noGrp="1"/>
          </p:cNvSpPr>
          <p:nvPr>
            <p:ph type="sldNum" sz="quarter" idx="5"/>
          </p:nvPr>
        </p:nvSpPr>
        <p:spPr/>
        <p:txBody>
          <a:bodyPr/>
          <a:lstStyle/>
          <a:p>
            <a:fld id="{0C27201D-7FB3-4037-A988-1AA10734BEE5}" type="slidenum">
              <a:rPr lang="en-US" smtClean="0"/>
              <a:t>4</a:t>
            </a:fld>
            <a:endParaRPr lang="en-US"/>
          </a:p>
        </p:txBody>
      </p:sp>
    </p:spTree>
    <p:extLst>
      <p:ext uri="{BB962C8B-B14F-4D97-AF65-F5344CB8AC3E}">
        <p14:creationId xmlns:p14="http://schemas.microsoft.com/office/powerpoint/2010/main" val="3704904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spc="-30" baseline="0" dirty="0">
                <a:solidFill>
                  <a:schemeClr val="tx1"/>
                </a:solidFill>
                <a:latin typeface="+mn-lt"/>
                <a:ea typeface="+mn-ea"/>
                <a:cs typeface="+mn-cs"/>
              </a:rPr>
              <a:t>First, we</a:t>
            </a:r>
            <a:r>
              <a:rPr lang="en-US" sz="1000" kern="1200" spc="-30" dirty="0">
                <a:solidFill>
                  <a:schemeClr val="tx1"/>
                </a:solidFill>
                <a:latin typeface="+mn-lt"/>
                <a:ea typeface="+mn-ea"/>
                <a:cs typeface="+mn-cs"/>
              </a:rPr>
              <a:t> want to introduce you to </a:t>
            </a:r>
            <a:r>
              <a:rPr lang="en-US" sz="1000" kern="1200" spc="-30" dirty="0" err="1">
                <a:solidFill>
                  <a:schemeClr val="tx1"/>
                </a:solidFill>
                <a:latin typeface="+mn-lt"/>
                <a:ea typeface="+mn-ea"/>
                <a:cs typeface="+mn-cs"/>
              </a:rPr>
              <a:t>Capitas</a:t>
            </a:r>
            <a:r>
              <a:rPr lang="en-US" sz="1000" kern="1200" spc="-30" baseline="0" dirty="0">
                <a:solidFill>
                  <a:schemeClr val="tx1"/>
                </a:solidFill>
                <a:latin typeface="+mn-lt"/>
                <a:ea typeface="+mn-ea"/>
                <a:cs typeface="+mn-cs"/>
              </a:rPr>
              <a:t> Private Wealth and tell you a little about what we do.</a:t>
            </a:r>
          </a:p>
          <a:p>
            <a:endParaRPr lang="en-US" sz="1000" kern="1200" spc="-30" baseline="0" dirty="0">
              <a:solidFill>
                <a:schemeClr val="tx1"/>
              </a:solidFill>
              <a:latin typeface="+mn-lt"/>
              <a:ea typeface="+mn-ea"/>
              <a:cs typeface="+mn-cs"/>
            </a:endParaRPr>
          </a:p>
          <a:p>
            <a:r>
              <a:rPr lang="en-US" sz="1000" kern="1200" spc="-30" dirty="0">
                <a:solidFill>
                  <a:schemeClr val="tx1"/>
                </a:solidFill>
                <a:latin typeface="+mn-lt"/>
                <a:ea typeface="+mn-ea"/>
                <a:cs typeface="+mn-cs"/>
              </a:rPr>
              <a:t>Your local </a:t>
            </a:r>
            <a:r>
              <a:rPr lang="en-US" sz="1000" kern="1200" spc="-30" dirty="0" err="1">
                <a:solidFill>
                  <a:schemeClr val="tx1"/>
                </a:solidFill>
                <a:latin typeface="+mn-lt"/>
                <a:ea typeface="+mn-ea"/>
                <a:cs typeface="+mn-cs"/>
              </a:rPr>
              <a:t>Capitas</a:t>
            </a:r>
            <a:r>
              <a:rPr lang="en-US" sz="1000" kern="1200" spc="-30" dirty="0">
                <a:solidFill>
                  <a:schemeClr val="tx1"/>
                </a:solidFill>
                <a:latin typeface="+mn-lt"/>
                <a:ea typeface="+mn-ea"/>
                <a:cs typeface="+mn-cs"/>
              </a:rPr>
              <a:t> Financial Point of Sale professionals are supported by  one of the industry leading nationally recognized Private Wealth teams. The Capitas Private Wealth Team of “Special Ops” experts enable a wide range of insight and expertise related to Wealth Transfer &amp; Estate Planning, Business Planning &amp; Executive Benefits, Underwriting, and Premium Finance. We understand that a highly customized approach is required for the needs of today's Ultra High Net Worth Clients. Through this industry leading collaboration of </a:t>
            </a:r>
            <a:r>
              <a:rPr lang="en-US" sz="1000" u="sng" kern="1200" spc="-30" dirty="0">
                <a:solidFill>
                  <a:schemeClr val="tx1"/>
                </a:solidFill>
                <a:latin typeface="+mn-lt"/>
                <a:ea typeface="+mn-ea"/>
                <a:cs typeface="+mn-cs"/>
              </a:rPr>
              <a:t>local and national resources</a:t>
            </a:r>
            <a:r>
              <a:rPr lang="en-US" sz="1000" kern="1200" spc="-30" dirty="0">
                <a:solidFill>
                  <a:schemeClr val="tx1"/>
                </a:solidFill>
                <a:latin typeface="+mn-lt"/>
                <a:ea typeface="+mn-ea"/>
                <a:cs typeface="+mn-cs"/>
              </a:rPr>
              <a:t>, we can help develop strategies that help address their specific unique planning objectives and needs.</a:t>
            </a:r>
          </a:p>
        </p:txBody>
      </p:sp>
      <p:sp>
        <p:nvSpPr>
          <p:cNvPr id="4" name="Slide Number Placeholder 3"/>
          <p:cNvSpPr>
            <a:spLocks noGrp="1"/>
          </p:cNvSpPr>
          <p:nvPr>
            <p:ph type="sldNum" sz="quarter" idx="10"/>
          </p:nvPr>
        </p:nvSpPr>
        <p:spPr/>
        <p:txBody>
          <a:bodyPr/>
          <a:lstStyle/>
          <a:p>
            <a:fld id="{606960F5-1EC1-43E2-A754-94346883EA37}"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97668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strike="noStrike" dirty="0"/>
              <a:t>Designation Descriptions</a:t>
            </a:r>
            <a:r>
              <a:rPr lang="en-US" b="1" u="sng" strike="noStrike" baseline="0" dirty="0"/>
              <a:t> &amp; Sponsoring Organization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AEP® -</a:t>
            </a:r>
            <a:r>
              <a:rPr lang="en-US" strike="noStrike" baseline="0" dirty="0"/>
              <a:t> Accredited Estate Planner</a:t>
            </a:r>
            <a:r>
              <a:rPr lang="en-US" strike="noStrike" dirty="0"/>
              <a:t>®; National Association of Estate</a:t>
            </a:r>
            <a:r>
              <a:rPr lang="en-US" strike="noStrike" baseline="0" dirty="0"/>
              <a:t> Planners &amp; Councils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AWMA® - Accredited</a:t>
            </a:r>
            <a:r>
              <a:rPr lang="en-US" strike="noStrike" baseline="0" dirty="0"/>
              <a:t> Wealth Management </a:t>
            </a:r>
            <a:r>
              <a:rPr lang="en-US" strike="noStrike" baseline="0" dirty="0" err="1"/>
              <a:t>Advisor</a:t>
            </a:r>
            <a:r>
              <a:rPr lang="en-US" sz="1200" b="0" i="0" strike="noStrike" kern="1200" baseline="30000" dirty="0" err="1">
                <a:solidFill>
                  <a:schemeClr val="tx1"/>
                </a:solidFill>
                <a:effectLst/>
                <a:latin typeface="+mn-lt"/>
                <a:ea typeface="+mn-ea"/>
                <a:cs typeface="+mn-cs"/>
              </a:rPr>
              <a:t>SM</a:t>
            </a:r>
            <a:r>
              <a:rPr lang="en-US" sz="1200" b="0" i="0" strike="noStrike" kern="1200" baseline="0" dirty="0">
                <a:solidFill>
                  <a:schemeClr val="tx1"/>
                </a:solidFill>
                <a:effectLst/>
                <a:latin typeface="+mn-lt"/>
                <a:ea typeface="+mn-ea"/>
                <a:cs typeface="+mn-cs"/>
              </a:rPr>
              <a:t>;</a:t>
            </a:r>
            <a:r>
              <a:rPr lang="en-US" sz="1200" b="0" i="0" strike="noStrike" kern="1200" baseline="30000" dirty="0">
                <a:solidFill>
                  <a:schemeClr val="tx1"/>
                </a:solidFill>
                <a:effectLst/>
                <a:latin typeface="+mn-lt"/>
                <a:ea typeface="+mn-ea"/>
                <a:cs typeface="+mn-cs"/>
              </a:rPr>
              <a:t> </a:t>
            </a:r>
            <a:r>
              <a:rPr lang="en-US" sz="1200" b="0" i="0" strike="noStrike" kern="1200" baseline="0" dirty="0">
                <a:solidFill>
                  <a:schemeClr val="tx1"/>
                </a:solidFill>
                <a:effectLst/>
                <a:latin typeface="+mn-lt"/>
                <a:ea typeface="+mn-ea"/>
                <a:cs typeface="+mn-cs"/>
              </a:rPr>
              <a:t>The American College</a:t>
            </a:r>
            <a:endParaRPr lang="en-US" strike="no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strike="noStrike" dirty="0"/>
              <a:t>CASL® </a:t>
            </a:r>
            <a:r>
              <a:rPr lang="en-US" strike="noStrike" dirty="0"/>
              <a:t>-</a:t>
            </a:r>
            <a:r>
              <a:rPr lang="en-US" b="0" strike="noStrike" dirty="0"/>
              <a:t> Chartered Advisor for Senior Living</a:t>
            </a:r>
            <a:r>
              <a:rPr lang="en-US" sz="1200" b="0" i="0" strike="noStrike" kern="1200" baseline="0" dirty="0">
                <a:solidFill>
                  <a:schemeClr val="tx1"/>
                </a:solidFill>
                <a:effectLst/>
                <a:latin typeface="+mn-lt"/>
                <a:ea typeface="+mn-ea"/>
                <a:cs typeface="+mn-cs"/>
              </a:rPr>
              <a:t>;</a:t>
            </a:r>
            <a:r>
              <a:rPr lang="en-US" sz="1200" b="0" i="0" strike="noStrike" kern="1200" baseline="30000" dirty="0">
                <a:solidFill>
                  <a:schemeClr val="tx1"/>
                </a:solidFill>
                <a:effectLst/>
                <a:latin typeface="+mn-lt"/>
                <a:ea typeface="+mn-ea"/>
                <a:cs typeface="+mn-cs"/>
              </a:rPr>
              <a:t> </a:t>
            </a:r>
            <a:r>
              <a:rPr lang="en-US" sz="1200" b="0" i="0" strike="noStrike" kern="1200" baseline="0" dirty="0">
                <a:solidFill>
                  <a:schemeClr val="tx1"/>
                </a:solidFill>
                <a:effectLst/>
                <a:latin typeface="+mn-lt"/>
                <a:ea typeface="+mn-ea"/>
                <a:cs typeface="+mn-cs"/>
              </a:rPr>
              <a:t>The American College</a:t>
            </a:r>
            <a:endParaRPr lang="en-US" b="1" strike="noStrik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CFP® - Certified Financial Planner™; Certified Financial Planner Board of Standards, Inc.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ChFC® - Chartered Financial Consultant</a:t>
            </a:r>
            <a:r>
              <a:rPr lang="en-US" sz="1200" b="0" i="0" strike="noStrike" kern="1200" baseline="0" dirty="0">
                <a:solidFill>
                  <a:schemeClr val="tx1"/>
                </a:solidFill>
                <a:effectLst/>
                <a:latin typeface="+mn-lt"/>
                <a:ea typeface="+mn-ea"/>
                <a:cs typeface="+mn-cs"/>
              </a:rPr>
              <a:t>;</a:t>
            </a:r>
            <a:r>
              <a:rPr lang="en-US" sz="1200" b="0" i="0" strike="noStrike" kern="1200" baseline="30000" dirty="0">
                <a:solidFill>
                  <a:schemeClr val="tx1"/>
                </a:solidFill>
                <a:effectLst/>
                <a:latin typeface="+mn-lt"/>
                <a:ea typeface="+mn-ea"/>
                <a:cs typeface="+mn-cs"/>
              </a:rPr>
              <a:t> </a:t>
            </a:r>
            <a:r>
              <a:rPr lang="en-US" sz="1200" b="0" i="0" strike="noStrike" kern="1200" baseline="0" dirty="0">
                <a:solidFill>
                  <a:schemeClr val="tx1"/>
                </a:solidFill>
                <a:effectLst/>
                <a:latin typeface="+mn-lt"/>
                <a:ea typeface="+mn-ea"/>
                <a:cs typeface="+mn-cs"/>
              </a:rPr>
              <a:t>The American College</a:t>
            </a:r>
            <a:endParaRPr lang="en-US" strike="noStrik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CLU® - Chartered Life Underwriter</a:t>
            </a:r>
            <a:r>
              <a:rPr lang="en-US" sz="1200" b="0" i="0" strike="noStrike" kern="1200" baseline="0" dirty="0">
                <a:solidFill>
                  <a:schemeClr val="tx1"/>
                </a:solidFill>
                <a:effectLst/>
                <a:latin typeface="+mn-lt"/>
                <a:ea typeface="+mn-ea"/>
                <a:cs typeface="+mn-cs"/>
              </a:rPr>
              <a:t>;</a:t>
            </a:r>
            <a:r>
              <a:rPr lang="en-US" sz="1200" b="0" i="0" strike="noStrike" kern="1200" baseline="30000" dirty="0">
                <a:solidFill>
                  <a:schemeClr val="tx1"/>
                </a:solidFill>
                <a:effectLst/>
                <a:latin typeface="+mn-lt"/>
                <a:ea typeface="+mn-ea"/>
                <a:cs typeface="+mn-cs"/>
              </a:rPr>
              <a:t> </a:t>
            </a:r>
            <a:r>
              <a:rPr lang="en-US" sz="1200" b="0" i="0" strike="noStrike" kern="1200" baseline="0" dirty="0">
                <a:solidFill>
                  <a:schemeClr val="tx1"/>
                </a:solidFill>
                <a:effectLst/>
                <a:latin typeface="+mn-lt"/>
                <a:ea typeface="+mn-ea"/>
                <a:cs typeface="+mn-cs"/>
              </a:rPr>
              <a:t>The American College</a:t>
            </a:r>
            <a:endParaRPr lang="en-US" strike="noStrik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CRPS® - Chartered</a:t>
            </a:r>
            <a:r>
              <a:rPr lang="en-US" strike="noStrike" baseline="0" dirty="0"/>
              <a:t> Retirement Plans </a:t>
            </a:r>
            <a:r>
              <a:rPr lang="en-US" strike="noStrike" baseline="0" dirty="0" err="1"/>
              <a:t>Specialist</a:t>
            </a:r>
            <a:r>
              <a:rPr lang="en-US" sz="1200" b="0" i="0" strike="noStrike" kern="1200" baseline="30000" dirty="0" err="1">
                <a:solidFill>
                  <a:schemeClr val="tx1"/>
                </a:solidFill>
                <a:effectLst/>
                <a:latin typeface="+mn-lt"/>
                <a:ea typeface="+mn-ea"/>
                <a:cs typeface="+mn-cs"/>
              </a:rPr>
              <a:t>SM</a:t>
            </a:r>
            <a:r>
              <a:rPr lang="en-US" sz="1200" b="0" i="0" strike="noStrike" kern="1200" baseline="0" dirty="0">
                <a:solidFill>
                  <a:schemeClr val="tx1"/>
                </a:solidFill>
                <a:effectLst/>
                <a:latin typeface="+mn-lt"/>
                <a:ea typeface="+mn-ea"/>
                <a:cs typeface="+mn-cs"/>
              </a:rPr>
              <a:t>;</a:t>
            </a:r>
            <a:r>
              <a:rPr lang="en-US" sz="1200" b="0" i="0" strike="noStrike" kern="1200" baseline="30000" dirty="0">
                <a:solidFill>
                  <a:schemeClr val="tx1"/>
                </a:solidFill>
                <a:effectLst/>
                <a:latin typeface="+mn-lt"/>
                <a:ea typeface="+mn-ea"/>
                <a:cs typeface="+mn-cs"/>
              </a:rPr>
              <a:t> </a:t>
            </a:r>
            <a:r>
              <a:rPr lang="en-US" sz="1200" b="0" i="0" strike="noStrike" kern="1200" baseline="0" dirty="0">
                <a:solidFill>
                  <a:schemeClr val="tx1"/>
                </a:solidFill>
                <a:effectLst/>
                <a:latin typeface="+mn-lt"/>
                <a:ea typeface="+mn-ea"/>
                <a:cs typeface="+mn-cs"/>
              </a:rPr>
              <a:t>The American College</a:t>
            </a:r>
            <a:endParaRPr lang="en-US" strike="noStrik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strike="noStrike" dirty="0"/>
              <a:t>LUTCF® - Life Underwriter Training Council </a:t>
            </a:r>
            <a:r>
              <a:rPr lang="en-US" b="0" strike="noStrike" dirty="0" err="1"/>
              <a:t>Fellow</a:t>
            </a:r>
            <a:r>
              <a:rPr lang="en-US" sz="1200" b="0" i="0" strike="noStrike" kern="1200" baseline="30000" dirty="0" err="1">
                <a:solidFill>
                  <a:schemeClr val="tx1"/>
                </a:solidFill>
                <a:effectLst/>
                <a:latin typeface="+mn-lt"/>
                <a:ea typeface="+mn-ea"/>
                <a:cs typeface="+mn-cs"/>
              </a:rPr>
              <a:t>SM</a:t>
            </a:r>
            <a:r>
              <a:rPr lang="en-US" sz="1200" b="0" i="0" strike="noStrike" kern="1200" baseline="0" dirty="0">
                <a:solidFill>
                  <a:schemeClr val="tx1"/>
                </a:solidFill>
                <a:effectLst/>
                <a:latin typeface="+mn-lt"/>
                <a:ea typeface="+mn-ea"/>
                <a:cs typeface="+mn-cs"/>
              </a:rPr>
              <a:t>; NAIFA &amp; The American College</a:t>
            </a:r>
            <a:endParaRPr lang="en-US" b="0" strike="noStrike" baseline="0" dirty="0"/>
          </a:p>
          <a:p>
            <a:r>
              <a:rPr lang="en-US" b="0" dirty="0"/>
              <a:t>TEP </a:t>
            </a:r>
            <a:r>
              <a:rPr lang="en-US" strike="noStrike" dirty="0"/>
              <a:t>-</a:t>
            </a:r>
            <a:r>
              <a:rPr lang="en-US" b="0" dirty="0"/>
              <a:t> Trust</a:t>
            </a:r>
            <a:r>
              <a:rPr lang="en-US" b="0" baseline="0" dirty="0"/>
              <a:t> and Estate Practitioner; Society of Trust and Estate Practitioners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Accredited</a:t>
            </a:r>
            <a:r>
              <a:rPr lang="en-US" b="1" u="sng" baseline="0" dirty="0"/>
              <a:t> </a:t>
            </a:r>
            <a:r>
              <a:rPr lang="en-US" b="1" u="sng" dirty="0"/>
              <a:t>Degrees Earned</a:t>
            </a:r>
            <a:br>
              <a:rPr lang="en-US" b="0" dirty="0"/>
            </a:br>
            <a:r>
              <a:rPr lang="en-US" b="0" dirty="0"/>
              <a:t>MBA </a:t>
            </a:r>
            <a:r>
              <a:rPr lang="en-US" strike="noStrike" dirty="0"/>
              <a:t>-</a:t>
            </a:r>
            <a:r>
              <a:rPr lang="en-US" b="0" dirty="0"/>
              <a:t> Master of Business Administration;</a:t>
            </a:r>
          </a:p>
          <a:p>
            <a:r>
              <a:rPr lang="en-US" b="0" dirty="0"/>
              <a:t>MSF </a:t>
            </a:r>
            <a:r>
              <a:rPr lang="en-US" strike="noStrike" dirty="0"/>
              <a:t>-</a:t>
            </a:r>
            <a:r>
              <a:rPr lang="en-US" b="0" dirty="0"/>
              <a:t> Master of Finance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MSFP </a:t>
            </a:r>
            <a:r>
              <a:rPr lang="en-US" strike="noStrike" dirty="0"/>
              <a:t>-</a:t>
            </a:r>
            <a:r>
              <a:rPr lang="en-US" b="0" dirty="0"/>
              <a:t> Master in Financial Planning</a:t>
            </a:r>
          </a:p>
          <a:p>
            <a:r>
              <a:rPr lang="en-US" b="0" dirty="0"/>
              <a:t>MSFS </a:t>
            </a:r>
            <a:r>
              <a:rPr lang="en-US" strike="noStrike" dirty="0"/>
              <a:t>-</a:t>
            </a:r>
            <a:r>
              <a:rPr lang="en-US" b="0" dirty="0"/>
              <a:t> Master of Science in Financial Services</a:t>
            </a:r>
          </a:p>
          <a:p>
            <a:endParaRPr lang="en-US" b="0" dirty="0"/>
          </a:p>
          <a:p>
            <a:endParaRPr lang="en-US" b="0" dirty="0"/>
          </a:p>
          <a:p>
            <a:r>
              <a:rPr lang="en-US" sz="1200" b="0" i="0" kern="1200" dirty="0">
                <a:solidFill>
                  <a:schemeClr val="tx1"/>
                </a:solidFill>
                <a:effectLst/>
                <a:latin typeface="+mn-lt"/>
                <a:ea typeface="+mn-ea"/>
                <a:cs typeface="+mn-cs"/>
              </a:rPr>
              <a:t>The Accredited Estate Planner® (AEP®) designation is owned and issued by the National Association of Estate Planners &amp; Councils.</a:t>
            </a:r>
          </a:p>
          <a:p>
            <a:endParaRPr lang="en-US" sz="1200" b="0" i="0" kern="1200" dirty="0">
              <a:solidFill>
                <a:schemeClr val="tx1"/>
              </a:solidFill>
              <a:effectLst/>
              <a:latin typeface="+mn-lt"/>
              <a:ea typeface="+mn-ea"/>
              <a:cs typeface="+mn-cs"/>
            </a:endParaRPr>
          </a:p>
          <a:p>
            <a:r>
              <a:rPr lang="en-US" dirty="0"/>
              <a:t>The AWMA®, CASL® , ChFC®,</a:t>
            </a:r>
            <a:r>
              <a:rPr lang="en-US" baseline="0" dirty="0"/>
              <a:t> </a:t>
            </a:r>
            <a:r>
              <a:rPr lang="en-US" dirty="0"/>
              <a:t>CLU®, and CRPS® marks are the property of The American College, which reserves sole rights to its use, and is used by permission.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Certified Financial Planner Board of Standards, Inc. (CFP Board) owns the certification marks CFP®</a:t>
            </a:r>
            <a:r>
              <a:rPr lang="en-US" baseline="0" dirty="0"/>
              <a:t> and</a:t>
            </a:r>
            <a:r>
              <a:rPr lang="en-US" dirty="0"/>
              <a:t> CERTIFIED FINANCIAL PLANNER™</a:t>
            </a:r>
            <a:r>
              <a:rPr lang="en-US" baseline="0" dirty="0"/>
              <a:t> </a:t>
            </a:r>
            <a:r>
              <a:rPr lang="en-US" dirty="0"/>
              <a:t>in the U.S., which it authorizes use of by individuals who successfully complete CFP Board's initial and ongoing certification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NAIFA is the sole owner of the LUTCF® trademark and the College is NAIFA’s appointed administrator of the designation and the sole owner of the education program.</a:t>
            </a:r>
          </a:p>
        </p:txBody>
      </p:sp>
      <p:sp>
        <p:nvSpPr>
          <p:cNvPr id="4" name="Slide Number Placeholder 3"/>
          <p:cNvSpPr>
            <a:spLocks noGrp="1"/>
          </p:cNvSpPr>
          <p:nvPr>
            <p:ph type="sldNum" sz="quarter" idx="10"/>
          </p:nvPr>
        </p:nvSpPr>
        <p:spPr/>
        <p:txBody>
          <a:bodyPr/>
          <a:lstStyle/>
          <a:p>
            <a:fld id="{6AE83ED6-8FE2-4EFF-A6EF-B01F65CAD5C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026361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err="1"/>
              <a:t>Capitas</a:t>
            </a:r>
            <a:r>
              <a:rPr lang="en-US" altLang="en-US" dirty="0"/>
              <a:t> Private Wealth Centers were created to provide National Industry Leading expertise to </a:t>
            </a:r>
            <a:r>
              <a:rPr lang="en-US" altLang="en-US" dirty="0" err="1"/>
              <a:t>Capitas</a:t>
            </a:r>
            <a:r>
              <a:rPr lang="en-US" altLang="en-US" dirty="0"/>
              <a:t> Point of Sale Professionals and the Advisors they support.  Each center has significant expertise that can be added via </a:t>
            </a:r>
            <a:r>
              <a:rPr lang="en-US" altLang="en-US" dirty="0" err="1"/>
              <a:t>Capitas</a:t>
            </a:r>
            <a:r>
              <a:rPr lang="en-US" altLang="en-US" dirty="0"/>
              <a:t> Private Wealth Presentations, Case Consultation, Advisor Training or in the field at Point of Sale.   Capitas Private Wealth Centers are extremely diverse and include Wealth Transfer and Estate Planning, Premium Finance, Business Planning including Succession Planning and Valuation</a:t>
            </a:r>
            <a:r>
              <a:rPr lang="en-US" altLang="en-US" baseline="0" dirty="0"/>
              <a:t> and</a:t>
            </a:r>
            <a:r>
              <a:rPr lang="en-US" altLang="en-US" dirty="0"/>
              <a:t> Executive Planning</a:t>
            </a:r>
            <a:r>
              <a:rPr lang="en-US" altLang="en-US" baseline="0" dirty="0"/>
              <a:t>. </a:t>
            </a:r>
            <a:r>
              <a:rPr lang="en-US" altLang="en-US" dirty="0"/>
              <a:t>Capitas Private Wealth Centers are only a phone call away for Capitas local Point of Sale to engage for the Advisors and Clients they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606960F5-1EC1-43E2-A754-94346883EA37}" type="slidenum">
              <a:rPr lang="en-US" smtClean="0"/>
              <a:t>7</a:t>
            </a:fld>
            <a:endParaRPr lang="en-US"/>
          </a:p>
        </p:txBody>
      </p:sp>
    </p:spTree>
    <p:extLst>
      <p:ext uri="{BB962C8B-B14F-4D97-AF65-F5344CB8AC3E}">
        <p14:creationId xmlns:p14="http://schemas.microsoft.com/office/powerpoint/2010/main" val="3816877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200" b="1" kern="1200" spc="-30" dirty="0">
                <a:solidFill>
                  <a:schemeClr val="tx1">
                    <a:lumMod val="75000"/>
                    <a:lumOff val="25000"/>
                  </a:schemeClr>
                </a:solidFill>
                <a:latin typeface="+mn-lt"/>
                <a:ea typeface="+mn-ea"/>
                <a:cs typeface="+mn-cs"/>
              </a:rPr>
              <a:t>Expertise: </a:t>
            </a:r>
            <a:r>
              <a:rPr lang="en-US" sz="1200" b="1" kern="1200" dirty="0">
                <a:solidFill>
                  <a:srgbClr val="837333"/>
                </a:solidFill>
                <a:latin typeface="+mn-lt"/>
                <a:ea typeface="+mn-ea"/>
                <a:cs typeface="+mn-cs"/>
              </a:rPr>
              <a:t>Business Planning, Valuation, Wealth Transfer, Estate Planning, Multi-Generational Planning</a:t>
            </a:r>
          </a:p>
          <a:p>
            <a:pPr marL="0" marR="0" indent="0" algn="l" defTabSz="388620" rtl="0" eaLnBrk="1" fontAlgn="auto" latinLnBrk="0" hangingPunct="1">
              <a:lnSpc>
                <a:spcPct val="100000"/>
              </a:lnSpc>
              <a:spcBef>
                <a:spcPts val="0"/>
              </a:spcBef>
              <a:spcAft>
                <a:spcPts val="0"/>
              </a:spcAft>
              <a:buClrTx/>
              <a:buSzTx/>
              <a:buFontTx/>
              <a:buNone/>
              <a:tabLst/>
              <a:defRPr/>
            </a:pPr>
            <a:r>
              <a:rPr lang="en-US" sz="1200" b="0" kern="1200" spc="-30" dirty="0">
                <a:solidFill>
                  <a:schemeClr val="tx1">
                    <a:lumMod val="75000"/>
                    <a:lumOff val="25000"/>
                  </a:schemeClr>
                </a:solidFill>
                <a:latin typeface="+mn-lt"/>
                <a:ea typeface="+mn-ea"/>
                <a:cs typeface="+mn-cs"/>
              </a:rPr>
              <a:t>Capitas brings over 45 years of consulting experience with primary emphasis on the tax and financial considerations affecting the creation, preservation and perpetuation of wealth.  Capitas’ practice focus is on business exit planning, business succession, business valuations and business value enhancement, personal and financial risk management and gift and estate planning for business owners and high net worth individuals and their families.</a:t>
            </a:r>
          </a:p>
          <a:p>
            <a:endParaRPr lang="en-US" dirty="0"/>
          </a:p>
        </p:txBody>
      </p:sp>
      <p:sp>
        <p:nvSpPr>
          <p:cNvPr id="4" name="Slide Number Placeholder 3"/>
          <p:cNvSpPr>
            <a:spLocks noGrp="1"/>
          </p:cNvSpPr>
          <p:nvPr>
            <p:ph type="sldNum" sz="quarter" idx="5"/>
          </p:nvPr>
        </p:nvSpPr>
        <p:spPr/>
        <p:txBody>
          <a:bodyPr/>
          <a:lstStyle/>
          <a:p>
            <a:fld id="{0C27201D-7FB3-4037-A988-1AA10734BEE5}" type="slidenum">
              <a:rPr lang="en-US" smtClean="0"/>
              <a:t>8</a:t>
            </a:fld>
            <a:endParaRPr lang="en-US"/>
          </a:p>
        </p:txBody>
      </p:sp>
    </p:spTree>
    <p:extLst>
      <p:ext uri="{BB962C8B-B14F-4D97-AF65-F5344CB8AC3E}">
        <p14:creationId xmlns:p14="http://schemas.microsoft.com/office/powerpoint/2010/main" val="1145840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200" b="1" kern="1200" spc="-30" dirty="0">
                <a:solidFill>
                  <a:schemeClr val="tx1"/>
                </a:solidFill>
                <a:latin typeface="+mn-lt"/>
                <a:ea typeface="+mn-ea"/>
                <a:cs typeface="+mn-cs"/>
              </a:rPr>
              <a:t>Expertise: </a:t>
            </a:r>
            <a:r>
              <a:rPr lang="en-US" sz="1200" b="1" kern="1200" dirty="0">
                <a:solidFill>
                  <a:srgbClr val="837333"/>
                </a:solidFill>
                <a:latin typeface="+mn-lt"/>
                <a:ea typeface="+mn-ea"/>
                <a:cs typeface="+mn-cs"/>
              </a:rPr>
              <a:t>Executive Planning (Individual Strategies)</a:t>
            </a:r>
          </a:p>
          <a:p>
            <a:pPr marL="0" marR="0" indent="0" algn="l" defTabSz="388620" rtl="0" eaLnBrk="1" fontAlgn="auto" latinLnBrk="0" hangingPunct="1">
              <a:lnSpc>
                <a:spcPct val="100000"/>
              </a:lnSpc>
              <a:spcBef>
                <a:spcPts val="0"/>
              </a:spcBef>
              <a:spcAft>
                <a:spcPts val="0"/>
              </a:spcAft>
              <a:buClrTx/>
              <a:buSzTx/>
              <a:buFontTx/>
              <a:buNone/>
              <a:tabLst/>
              <a:defRPr/>
            </a:pPr>
            <a:r>
              <a:rPr lang="en-US" sz="1200" b="0" kern="1200" spc="-30" dirty="0" err="1">
                <a:solidFill>
                  <a:schemeClr val="tx1">
                    <a:lumMod val="75000"/>
                    <a:lumOff val="25000"/>
                  </a:schemeClr>
                </a:solidFill>
                <a:latin typeface="+mn-lt"/>
                <a:ea typeface="+mn-ea"/>
                <a:cs typeface="+mn-cs"/>
              </a:rPr>
              <a:t>Capitas</a:t>
            </a:r>
            <a:r>
              <a:rPr lang="en-US" sz="1200" b="0" kern="1200" spc="-30" dirty="0">
                <a:solidFill>
                  <a:schemeClr val="tx1">
                    <a:lumMod val="75000"/>
                    <a:lumOff val="25000"/>
                  </a:schemeClr>
                </a:solidFill>
                <a:latin typeface="+mn-lt"/>
                <a:ea typeface="+mn-ea"/>
                <a:cs typeface="+mn-cs"/>
              </a:rPr>
              <a:t>’ Executive Solutions (ES) practice specializes </a:t>
            </a:r>
            <a:r>
              <a:rPr lang="en-US" sz="1200" b="0" kern="1200" spc="-30" baseline="0" dirty="0">
                <a:solidFill>
                  <a:schemeClr val="tx1">
                    <a:lumMod val="75000"/>
                    <a:lumOff val="25000"/>
                  </a:schemeClr>
                </a:solidFill>
                <a:latin typeface="+mn-lt"/>
                <a:ea typeface="+mn-ea"/>
                <a:cs typeface="+mn-cs"/>
              </a:rPr>
              <a:t> </a:t>
            </a:r>
            <a:r>
              <a:rPr lang="en-US" sz="1200" b="0" kern="1200" spc="-30" dirty="0">
                <a:solidFill>
                  <a:schemeClr val="tx1">
                    <a:lumMod val="75000"/>
                    <a:lumOff val="25000"/>
                  </a:schemeClr>
                </a:solidFill>
                <a:latin typeface="+mn-lt"/>
                <a:ea typeface="+mn-ea"/>
                <a:cs typeface="+mn-cs"/>
              </a:rPr>
              <a:t>executive</a:t>
            </a:r>
            <a:r>
              <a:rPr lang="en-US" sz="1200" b="0" kern="1200" spc="-30" baseline="0" dirty="0">
                <a:solidFill>
                  <a:schemeClr val="tx1">
                    <a:lumMod val="75000"/>
                    <a:lumOff val="25000"/>
                  </a:schemeClr>
                </a:solidFill>
                <a:latin typeface="+mn-lt"/>
                <a:ea typeface="+mn-ea"/>
                <a:cs typeface="+mn-cs"/>
              </a:rPr>
              <a:t> </a:t>
            </a:r>
            <a:r>
              <a:rPr lang="en-US" sz="1200" b="0" kern="1200" spc="-30" dirty="0">
                <a:solidFill>
                  <a:schemeClr val="tx1">
                    <a:lumMod val="75000"/>
                    <a:lumOff val="25000"/>
                  </a:schemeClr>
                </a:solidFill>
                <a:latin typeface="+mn-lt"/>
                <a:ea typeface="+mn-ea"/>
                <a:cs typeface="+mn-cs"/>
              </a:rPr>
              <a:t> planning.</a:t>
            </a:r>
            <a:r>
              <a:rPr lang="en-US" sz="1200" b="0" kern="1200" spc="-30" baseline="0" dirty="0">
                <a:solidFill>
                  <a:schemeClr val="tx1">
                    <a:lumMod val="75000"/>
                    <a:lumOff val="25000"/>
                  </a:schemeClr>
                </a:solidFill>
                <a:latin typeface="+mn-lt"/>
                <a:ea typeface="+mn-ea"/>
                <a:cs typeface="+mn-cs"/>
              </a:rPr>
              <a:t> </a:t>
            </a:r>
            <a:r>
              <a:rPr lang="en-US" sz="1200" b="0" kern="1200" spc="-30" dirty="0">
                <a:solidFill>
                  <a:schemeClr val="tx1">
                    <a:lumMod val="75000"/>
                    <a:lumOff val="25000"/>
                  </a:schemeClr>
                </a:solidFill>
                <a:latin typeface="+mn-lt"/>
                <a:ea typeface="+mn-ea"/>
                <a:cs typeface="+mn-cs"/>
              </a:rPr>
              <a:t>The consultants and technical specialists analyze and create plans and financing solutions to meet the needs of executives</a:t>
            </a:r>
            <a:r>
              <a:rPr lang="en-US" sz="1200" b="0" kern="1200" spc="-30" baseline="0" dirty="0">
                <a:solidFill>
                  <a:schemeClr val="tx1">
                    <a:lumMod val="75000"/>
                    <a:lumOff val="25000"/>
                  </a:schemeClr>
                </a:solidFill>
                <a:latin typeface="+mn-lt"/>
                <a:ea typeface="+mn-ea"/>
                <a:cs typeface="+mn-cs"/>
              </a:rPr>
              <a:t> in </a:t>
            </a:r>
            <a:r>
              <a:rPr lang="en-US" sz="1200" b="0" kern="1200" spc="-30" dirty="0">
                <a:solidFill>
                  <a:schemeClr val="tx1">
                    <a:lumMod val="75000"/>
                    <a:lumOff val="25000"/>
                  </a:schemeClr>
                </a:solidFill>
                <a:latin typeface="+mn-lt"/>
                <a:ea typeface="+mn-ea"/>
                <a:cs typeface="+mn-cs"/>
              </a:rPr>
              <a:t>public, privately held as well as non-profit organizations. The team includes professionals with expertise in the areas of tax, accounting, law, actuarial science, and finance.</a:t>
            </a:r>
            <a:r>
              <a:rPr lang="en-US" sz="1200" b="0" kern="1200" spc="-30" baseline="0" dirty="0">
                <a:solidFill>
                  <a:schemeClr val="tx1">
                    <a:lumMod val="75000"/>
                    <a:lumOff val="25000"/>
                  </a:schemeClr>
                </a:solidFill>
                <a:latin typeface="+mn-lt"/>
                <a:ea typeface="+mn-ea"/>
                <a:cs typeface="+mn-cs"/>
              </a:rPr>
              <a:t> </a:t>
            </a:r>
            <a:endParaRPr lang="en-US" sz="1200" b="0" kern="1200" spc="-30" dirty="0">
              <a:solidFill>
                <a:schemeClr val="tx1">
                  <a:lumMod val="75000"/>
                  <a:lumOff val="25000"/>
                </a:schemeClr>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C27201D-7FB3-4037-A988-1AA10734BEE5}" type="slidenum">
              <a:rPr lang="en-US" smtClean="0"/>
              <a:t>9</a:t>
            </a:fld>
            <a:endParaRPr lang="en-US"/>
          </a:p>
        </p:txBody>
      </p:sp>
    </p:spTree>
    <p:extLst>
      <p:ext uri="{BB962C8B-B14F-4D97-AF65-F5344CB8AC3E}">
        <p14:creationId xmlns:p14="http://schemas.microsoft.com/office/powerpoint/2010/main" val="2301959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Imagen 2" descr="Imagen que contiene edificio, reloj, grande, piedra&#10;&#10;Descripción generada automáticamente">
            <a:extLst>
              <a:ext uri="{FF2B5EF4-FFF2-40B4-BE49-F238E27FC236}">
                <a16:creationId xmlns:a16="http://schemas.microsoft.com/office/drawing/2014/main" id="{52DACB70-8DC3-4CAC-9BDB-841C297AAC4E}"/>
              </a:ext>
            </a:extLst>
          </p:cNvPr>
          <p:cNvPicPr>
            <a:picLocks noChangeAspect="1"/>
          </p:cNvPicPr>
          <p:nvPr userDrawn="1"/>
        </p:nvPicPr>
        <p:blipFill>
          <a:blip r:embed="rId3"/>
          <a:stretch>
            <a:fillRect/>
          </a:stretch>
        </p:blipFill>
        <p:spPr>
          <a:xfrm>
            <a:off x="-160421" y="-80764"/>
            <a:ext cx="12512842" cy="7019530"/>
          </a:xfrm>
          <a:prstGeom prst="rect">
            <a:avLst/>
          </a:prstGeom>
        </p:spPr>
      </p:pic>
      <p:sp>
        <p:nvSpPr>
          <p:cNvPr id="2" name="Title 1">
            <a:extLst>
              <a:ext uri="{FF2B5EF4-FFF2-40B4-BE49-F238E27FC236}">
                <a16:creationId xmlns:a16="http://schemas.microsoft.com/office/drawing/2014/main" id="{BAC278B0-B6C1-7041-8AD0-7F23B0657536}"/>
              </a:ext>
            </a:extLst>
          </p:cNvPr>
          <p:cNvSpPr>
            <a:spLocks noGrp="1"/>
          </p:cNvSpPr>
          <p:nvPr>
            <p:ph type="ctrTitle"/>
          </p:nvPr>
        </p:nvSpPr>
        <p:spPr>
          <a:xfrm>
            <a:off x="1524000" y="3279648"/>
            <a:ext cx="9144000" cy="2075158"/>
          </a:xfrm>
          <a:solidFill>
            <a:srgbClr val="FFFFFF">
              <a:alpha val="69804"/>
            </a:srgbClr>
          </a:solidFill>
        </p:spPr>
        <p:txBody>
          <a:bodyPr anchor="ctr"/>
          <a:lstStyle>
            <a:lvl1pPr algn="ctr">
              <a:defRPr sz="6000">
                <a:solidFill>
                  <a:srgbClr val="8F6E29"/>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8A14E900-06A1-4D4B-B6F4-97036E63704F}"/>
              </a:ext>
            </a:extLst>
          </p:cNvPr>
          <p:cNvSpPr>
            <a:spLocks noGrp="1"/>
          </p:cNvSpPr>
          <p:nvPr>
            <p:ph type="subTitle" idx="1"/>
          </p:nvPr>
        </p:nvSpPr>
        <p:spPr>
          <a:xfrm>
            <a:off x="1524000" y="5446881"/>
            <a:ext cx="9144000" cy="909469"/>
          </a:xfrm>
          <a:solidFill>
            <a:srgbClr val="FFFFFF">
              <a:alpha val="69804"/>
            </a:srgbClr>
          </a:solidFill>
        </p:spPr>
        <p:txBody>
          <a:bodyPr anchor="ct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D905F5A-89AE-024C-8094-571BF1592DA5}"/>
              </a:ext>
            </a:extLst>
          </p:cNvPr>
          <p:cNvSpPr>
            <a:spLocks noGrp="1"/>
          </p:cNvSpPr>
          <p:nvPr>
            <p:ph type="dt" sz="half" idx="10"/>
          </p:nvPr>
        </p:nvSpPr>
        <p:spPr/>
        <p:txBody>
          <a:bodyPr/>
          <a:lstStyle/>
          <a:p>
            <a:fld id="{8662F14E-BC1F-7747-9BCD-EDB7DC9E1A98}" type="datetimeFigureOut">
              <a:rPr lang="en-US" smtClean="0"/>
              <a:t>2/25/2026</a:t>
            </a:fld>
            <a:endParaRPr lang="en-US" dirty="0"/>
          </a:p>
        </p:txBody>
      </p:sp>
      <p:sp>
        <p:nvSpPr>
          <p:cNvPr id="5" name="Footer Placeholder 4">
            <a:extLst>
              <a:ext uri="{FF2B5EF4-FFF2-40B4-BE49-F238E27FC236}">
                <a16:creationId xmlns:a16="http://schemas.microsoft.com/office/drawing/2014/main" id="{C54A2A07-85FC-334C-B440-C96A23447D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3C21C9-0C9E-134D-9ED8-4B9C0CFB094D}"/>
              </a:ext>
            </a:extLst>
          </p:cNvPr>
          <p:cNvSpPr>
            <a:spLocks noGrp="1"/>
          </p:cNvSpPr>
          <p:nvPr>
            <p:ph type="sldNum" sz="quarter" idx="12"/>
          </p:nvPr>
        </p:nvSpPr>
        <p:spPr/>
        <p:txBody>
          <a:bodyPr/>
          <a:lstStyle/>
          <a:p>
            <a:fld id="{8542BE66-49C1-1E45-A5A8-30DA426D4996}" type="slidenum">
              <a:rPr lang="en-US" smtClean="0"/>
              <a:t>‹#›</a:t>
            </a:fld>
            <a:endParaRPr lang="en-US" dirty="0"/>
          </a:p>
        </p:txBody>
      </p:sp>
      <p:pic>
        <p:nvPicPr>
          <p:cNvPr id="13" name="Picture 11">
            <a:extLst>
              <a:ext uri="{FF2B5EF4-FFF2-40B4-BE49-F238E27FC236}">
                <a16:creationId xmlns:a16="http://schemas.microsoft.com/office/drawing/2014/main" id="{FD9B19AE-3FFE-4802-BAA3-ADEF00F6B9D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27282" y="1763605"/>
            <a:ext cx="1537436" cy="1444066"/>
          </a:xfrm>
          <a:prstGeom prst="rect">
            <a:avLst/>
          </a:prstGeom>
        </p:spPr>
      </p:pic>
      <p:sp>
        <p:nvSpPr>
          <p:cNvPr id="14" name="TextBox 13">
            <a:extLst>
              <a:ext uri="{FF2B5EF4-FFF2-40B4-BE49-F238E27FC236}">
                <a16:creationId xmlns:a16="http://schemas.microsoft.com/office/drawing/2014/main" id="{46AD7DC3-4071-45B3-B8CB-DDB62BCF534E}"/>
              </a:ext>
            </a:extLst>
          </p:cNvPr>
          <p:cNvSpPr txBox="1"/>
          <p:nvPr userDrawn="1"/>
        </p:nvSpPr>
        <p:spPr>
          <a:xfrm>
            <a:off x="1490231" y="263818"/>
            <a:ext cx="9211539" cy="19697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dirty="0">
                <a:solidFill>
                  <a:srgbClr val="FFFFFF"/>
                </a:solidFill>
                <a:latin typeface="+mj-lt"/>
              </a:rPr>
              <a:t>Capitas Private Wealth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kern="1200" dirty="0">
                <a:solidFill>
                  <a:schemeClr val="bg1"/>
                </a:solidFill>
                <a:latin typeface="+mn-lt"/>
                <a:ea typeface="+mn-ea"/>
                <a:cs typeface="+mn-cs"/>
              </a:rPr>
              <a:t>Value Beyond Insurance</a:t>
            </a:r>
            <a:r>
              <a:rPr lang="en-US" sz="3200" dirty="0">
                <a:solidFill>
                  <a:schemeClr val="bg1"/>
                </a:solidFill>
                <a:latin typeface="Walbaum Display SemiBold"/>
              </a:rPr>
              <a:t>​</a:t>
            </a:r>
            <a:endParaRPr lang="en-US" sz="3200" dirty="0">
              <a:solidFill>
                <a:schemeClr val="bg1"/>
              </a:solidFill>
              <a:cs typeface="Calibri" panose="020F0502020204030204"/>
            </a:endParaRPr>
          </a:p>
          <a:p>
            <a:pPr algn="ctr"/>
            <a:r>
              <a:rPr lang="en-US" sz="3000" dirty="0">
                <a:latin typeface="Walbaum Display SemiBold"/>
              </a:rPr>
              <a:t>​</a:t>
            </a:r>
            <a:endParaRPr lang="en-US" sz="3000" dirty="0">
              <a:cs typeface="Calibri" panose="020F0502020204030204"/>
            </a:endParaRPr>
          </a:p>
        </p:txBody>
      </p:sp>
    </p:spTree>
    <p:extLst>
      <p:ext uri="{BB962C8B-B14F-4D97-AF65-F5344CB8AC3E}">
        <p14:creationId xmlns:p14="http://schemas.microsoft.com/office/powerpoint/2010/main" val="5825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CE06B-C87D-BB43-8AB9-1A88FA45EE96}"/>
              </a:ext>
            </a:extLst>
          </p:cNvPr>
          <p:cNvSpPr>
            <a:spLocks noGrp="1"/>
          </p:cNvSpPr>
          <p:nvPr>
            <p:ph type="title"/>
          </p:nvPr>
        </p:nvSpPr>
        <p:spPr>
          <a:xfrm>
            <a:off x="839788" y="1176528"/>
            <a:ext cx="3932237" cy="1600200"/>
          </a:xfrm>
        </p:spPr>
        <p:txBody>
          <a:bodyPr anchor="b"/>
          <a:lstStyle>
            <a:lvl1pPr>
              <a:defRPr sz="3200">
                <a:solidFill>
                  <a:srgbClr val="8F6E29"/>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1EDAC953-72F6-A848-96BE-F3078DFD1511}"/>
              </a:ext>
            </a:extLst>
          </p:cNvPr>
          <p:cNvSpPr>
            <a:spLocks noGrp="1"/>
          </p:cNvSpPr>
          <p:nvPr>
            <p:ph type="pic" idx="1"/>
          </p:nvPr>
        </p:nvSpPr>
        <p:spPr>
          <a:xfrm>
            <a:off x="5183188" y="1865376"/>
            <a:ext cx="6172200" cy="39956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68B1E3B-EDC3-0449-AABB-A43BFE328E1A}"/>
              </a:ext>
            </a:extLst>
          </p:cNvPr>
          <p:cNvSpPr>
            <a:spLocks noGrp="1"/>
          </p:cNvSpPr>
          <p:nvPr>
            <p:ph type="body" sz="half" idx="2"/>
          </p:nvPr>
        </p:nvSpPr>
        <p:spPr>
          <a:xfrm>
            <a:off x="839788" y="2776728"/>
            <a:ext cx="3932237" cy="3092260"/>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273BC17-F299-F141-96B3-3849625D4D41}"/>
              </a:ext>
            </a:extLst>
          </p:cNvPr>
          <p:cNvSpPr>
            <a:spLocks noGrp="1"/>
          </p:cNvSpPr>
          <p:nvPr>
            <p:ph type="dt" sz="half" idx="10"/>
          </p:nvPr>
        </p:nvSpPr>
        <p:spPr/>
        <p:txBody>
          <a:bodyPr/>
          <a:lstStyle/>
          <a:p>
            <a:fld id="{8662F14E-BC1F-7747-9BCD-EDB7DC9E1A98}" type="datetimeFigureOut">
              <a:rPr lang="en-US" smtClean="0"/>
              <a:t>2/25/2026</a:t>
            </a:fld>
            <a:endParaRPr lang="en-US" dirty="0"/>
          </a:p>
        </p:txBody>
      </p:sp>
      <p:sp>
        <p:nvSpPr>
          <p:cNvPr id="6" name="Footer Placeholder 5">
            <a:extLst>
              <a:ext uri="{FF2B5EF4-FFF2-40B4-BE49-F238E27FC236}">
                <a16:creationId xmlns:a16="http://schemas.microsoft.com/office/drawing/2014/main" id="{FC6C3DF6-B2D8-4A4F-BF88-461CFDE650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685822-8292-4A4E-80B7-179B1AA5405C}"/>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3476500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9DF7E-50DF-374C-B07E-186D6734C9DF}"/>
              </a:ext>
            </a:extLst>
          </p:cNvPr>
          <p:cNvSpPr>
            <a:spLocks noGrp="1"/>
          </p:cNvSpPr>
          <p:nvPr>
            <p:ph type="title"/>
          </p:nvPr>
        </p:nvSpPr>
        <p:spPr>
          <a:xfrm>
            <a:off x="838200" y="1194181"/>
            <a:ext cx="10515600" cy="1325563"/>
          </a:xfrm>
        </p:spPr>
        <p:txBody>
          <a:bodyPr/>
          <a:lstStyle>
            <a:lvl1pPr>
              <a:defRPr>
                <a:solidFill>
                  <a:srgbClr val="8F6E29"/>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A842B922-D13A-C948-B69B-87FC869D0DCF}"/>
              </a:ext>
            </a:extLst>
          </p:cNvPr>
          <p:cNvSpPr>
            <a:spLocks noGrp="1"/>
          </p:cNvSpPr>
          <p:nvPr>
            <p:ph type="body" orient="vert" idx="1"/>
          </p:nvPr>
        </p:nvSpPr>
        <p:spPr>
          <a:xfrm>
            <a:off x="838200" y="2519743"/>
            <a:ext cx="10515600" cy="3657219"/>
          </a:xfrm>
        </p:spPr>
        <p:txBody>
          <a:bodyPr vert="eaVert"/>
          <a:lstStyle>
            <a:lvl1pPr>
              <a:defRPr>
                <a:latin typeface="+mj-lt"/>
              </a:defRPr>
            </a:lvl1pPr>
            <a:lvl2pPr>
              <a:defRPr>
                <a:latin typeface="+mj-lt"/>
              </a:defRPr>
            </a:lvl2pPr>
            <a:lvl3pPr>
              <a:defRPr>
                <a:latin typeface="+mj-lt"/>
              </a:defRPr>
            </a:lvl3pPr>
            <a:lvl4pPr>
              <a:defRPr>
                <a:latin typeface="+mj-l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D7B26F4-574C-E243-96A6-CCA31D05EB1C}"/>
              </a:ext>
            </a:extLst>
          </p:cNvPr>
          <p:cNvSpPr>
            <a:spLocks noGrp="1"/>
          </p:cNvSpPr>
          <p:nvPr>
            <p:ph type="dt" sz="half" idx="10"/>
          </p:nvPr>
        </p:nvSpPr>
        <p:spPr/>
        <p:txBody>
          <a:bodyPr/>
          <a:lstStyle/>
          <a:p>
            <a:fld id="{8662F14E-BC1F-7747-9BCD-EDB7DC9E1A98}" type="datetimeFigureOut">
              <a:rPr lang="en-US" smtClean="0"/>
              <a:t>2/25/2026</a:t>
            </a:fld>
            <a:endParaRPr lang="en-US" dirty="0"/>
          </a:p>
        </p:txBody>
      </p:sp>
      <p:sp>
        <p:nvSpPr>
          <p:cNvPr id="5" name="Footer Placeholder 4">
            <a:extLst>
              <a:ext uri="{FF2B5EF4-FFF2-40B4-BE49-F238E27FC236}">
                <a16:creationId xmlns:a16="http://schemas.microsoft.com/office/drawing/2014/main" id="{912C6B4B-CF0A-154F-9AB8-68641C2D8D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59BE62-E7E6-F747-BA39-E0DB9261864E}"/>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3705260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DDBD8D-7F51-BC4C-9171-257737E0732E}"/>
              </a:ext>
            </a:extLst>
          </p:cNvPr>
          <p:cNvSpPr>
            <a:spLocks noGrp="1"/>
          </p:cNvSpPr>
          <p:nvPr>
            <p:ph type="title" orient="vert"/>
          </p:nvPr>
        </p:nvSpPr>
        <p:spPr>
          <a:xfrm>
            <a:off x="8724900" y="1292351"/>
            <a:ext cx="2628900" cy="4884612"/>
          </a:xfrm>
        </p:spPr>
        <p:txBody>
          <a:bodyPr vert="eaVert"/>
          <a:lstStyle>
            <a:lvl1pPr>
              <a:defRPr>
                <a:solidFill>
                  <a:srgbClr val="8F6E29"/>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1382A66E-B803-A24D-9EE1-AB923F960D3F}"/>
              </a:ext>
            </a:extLst>
          </p:cNvPr>
          <p:cNvSpPr>
            <a:spLocks noGrp="1"/>
          </p:cNvSpPr>
          <p:nvPr>
            <p:ph type="body" orient="vert" idx="1"/>
          </p:nvPr>
        </p:nvSpPr>
        <p:spPr>
          <a:xfrm>
            <a:off x="838200" y="1292351"/>
            <a:ext cx="7734300" cy="4884611"/>
          </a:xfr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D4EEC0C-B703-3941-ADB1-90B39C96DBCF}"/>
              </a:ext>
            </a:extLst>
          </p:cNvPr>
          <p:cNvSpPr>
            <a:spLocks noGrp="1"/>
          </p:cNvSpPr>
          <p:nvPr>
            <p:ph type="dt" sz="half" idx="10"/>
          </p:nvPr>
        </p:nvSpPr>
        <p:spPr/>
        <p:txBody>
          <a:bodyPr/>
          <a:lstStyle/>
          <a:p>
            <a:fld id="{8662F14E-BC1F-7747-9BCD-EDB7DC9E1A98}" type="datetimeFigureOut">
              <a:rPr lang="en-US" smtClean="0"/>
              <a:t>2/25/2026</a:t>
            </a:fld>
            <a:endParaRPr lang="en-US" dirty="0"/>
          </a:p>
        </p:txBody>
      </p:sp>
      <p:sp>
        <p:nvSpPr>
          <p:cNvPr id="5" name="Footer Placeholder 4">
            <a:extLst>
              <a:ext uri="{FF2B5EF4-FFF2-40B4-BE49-F238E27FC236}">
                <a16:creationId xmlns:a16="http://schemas.microsoft.com/office/drawing/2014/main" id="{FA76E651-21B9-D643-9F26-3592ACF4E3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A97F4B1-E941-AB46-8CC4-18EAB5C64E7B}"/>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3393677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C069C-E0B4-4647-B74E-F0E8A84D50CC}"/>
              </a:ext>
            </a:extLst>
          </p:cNvPr>
          <p:cNvSpPr>
            <a:spLocks noGrp="1"/>
          </p:cNvSpPr>
          <p:nvPr>
            <p:ph type="title"/>
          </p:nvPr>
        </p:nvSpPr>
        <p:spPr>
          <a:xfrm>
            <a:off x="838200" y="1181989"/>
            <a:ext cx="10515600" cy="1325563"/>
          </a:xfrm>
        </p:spPr>
        <p:txBody>
          <a:bodyPr/>
          <a:lstStyle>
            <a:lvl1pPr>
              <a:defRPr b="0">
                <a:solidFill>
                  <a:srgbClr val="8F6E29"/>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BFE58A6-8D9B-CB46-97A1-AB1FD0EB8287}"/>
              </a:ext>
            </a:extLst>
          </p:cNvPr>
          <p:cNvSpPr>
            <a:spLocks noGrp="1"/>
          </p:cNvSpPr>
          <p:nvPr>
            <p:ph idx="1"/>
          </p:nvPr>
        </p:nvSpPr>
        <p:spPr>
          <a:xfrm>
            <a:off x="838200" y="2507551"/>
            <a:ext cx="10515600" cy="366941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3500125-4695-3849-A878-55C51CF2A5ED}"/>
              </a:ext>
            </a:extLst>
          </p:cNvPr>
          <p:cNvSpPr>
            <a:spLocks noGrp="1"/>
          </p:cNvSpPr>
          <p:nvPr>
            <p:ph type="dt" sz="half" idx="10"/>
          </p:nvPr>
        </p:nvSpPr>
        <p:spPr/>
        <p:txBody>
          <a:bodyPr/>
          <a:lstStyle/>
          <a:p>
            <a:fld id="{8662F14E-BC1F-7747-9BCD-EDB7DC9E1A98}" type="datetimeFigureOut">
              <a:rPr lang="en-US" smtClean="0"/>
              <a:t>2/25/2026</a:t>
            </a:fld>
            <a:endParaRPr lang="en-US" dirty="0"/>
          </a:p>
        </p:txBody>
      </p:sp>
      <p:sp>
        <p:nvSpPr>
          <p:cNvPr id="5" name="Footer Placeholder 4">
            <a:extLst>
              <a:ext uri="{FF2B5EF4-FFF2-40B4-BE49-F238E27FC236}">
                <a16:creationId xmlns:a16="http://schemas.microsoft.com/office/drawing/2014/main" id="{A2B24E84-B1F9-E44F-8CAD-9FB93C4B1D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91F0AE-DADC-AD43-9F5B-9ABF8D4B064E}"/>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248235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11" name="Rectangle 10"/>
          <p:cNvSpPr/>
          <p:nvPr userDrawn="1"/>
        </p:nvSpPr>
        <p:spPr>
          <a:xfrm>
            <a:off x="-30759" y="-52881"/>
            <a:ext cx="12327391" cy="6965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BC069C-E0B4-4647-B74E-F0E8A84D50CC}"/>
              </a:ext>
            </a:extLst>
          </p:cNvPr>
          <p:cNvSpPr>
            <a:spLocks noGrp="1"/>
          </p:cNvSpPr>
          <p:nvPr>
            <p:ph type="title"/>
          </p:nvPr>
        </p:nvSpPr>
        <p:spPr>
          <a:xfrm>
            <a:off x="838200" y="1181989"/>
            <a:ext cx="10515600" cy="1325563"/>
          </a:xfrm>
        </p:spPr>
        <p:txBody>
          <a:bodyPr/>
          <a:lstStyle>
            <a:lvl1pPr>
              <a:defRPr b="0">
                <a:solidFill>
                  <a:srgbClr val="8F6E29"/>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BFE58A6-8D9B-CB46-97A1-AB1FD0EB8287}"/>
              </a:ext>
            </a:extLst>
          </p:cNvPr>
          <p:cNvSpPr>
            <a:spLocks noGrp="1"/>
          </p:cNvSpPr>
          <p:nvPr>
            <p:ph idx="1"/>
          </p:nvPr>
        </p:nvSpPr>
        <p:spPr>
          <a:xfrm>
            <a:off x="838200" y="2507551"/>
            <a:ext cx="10515600" cy="366941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3500125-4695-3849-A878-55C51CF2A5ED}"/>
              </a:ext>
            </a:extLst>
          </p:cNvPr>
          <p:cNvSpPr>
            <a:spLocks noGrp="1"/>
          </p:cNvSpPr>
          <p:nvPr>
            <p:ph type="dt" sz="half" idx="10"/>
          </p:nvPr>
        </p:nvSpPr>
        <p:spPr/>
        <p:txBody>
          <a:bodyPr/>
          <a:lstStyle/>
          <a:p>
            <a:fld id="{8662F14E-BC1F-7747-9BCD-EDB7DC9E1A98}" type="datetimeFigureOut">
              <a:rPr lang="en-US" smtClean="0"/>
              <a:t>2/25/2026</a:t>
            </a:fld>
            <a:endParaRPr lang="en-US" dirty="0"/>
          </a:p>
        </p:txBody>
      </p:sp>
      <p:sp>
        <p:nvSpPr>
          <p:cNvPr id="5" name="Footer Placeholder 4">
            <a:extLst>
              <a:ext uri="{FF2B5EF4-FFF2-40B4-BE49-F238E27FC236}">
                <a16:creationId xmlns:a16="http://schemas.microsoft.com/office/drawing/2014/main" id="{A2B24E84-B1F9-E44F-8CAD-9FB93C4B1D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91F0AE-DADC-AD43-9F5B-9ABF8D4B064E}"/>
              </a:ext>
            </a:extLst>
          </p:cNvPr>
          <p:cNvSpPr>
            <a:spLocks noGrp="1"/>
          </p:cNvSpPr>
          <p:nvPr>
            <p:ph type="sldNum" sz="quarter" idx="12"/>
          </p:nvPr>
        </p:nvSpPr>
        <p:spPr/>
        <p:txBody>
          <a:bodyPr/>
          <a:lstStyle/>
          <a:p>
            <a:fld id="{8542BE66-49C1-1E45-A5A8-30DA426D4996}" type="slidenum">
              <a:rPr lang="en-US" smtClean="0"/>
              <a:t>‹#›</a:t>
            </a:fld>
            <a:endParaRPr lang="en-US" dirty="0"/>
          </a:p>
        </p:txBody>
      </p:sp>
      <p:pic>
        <p:nvPicPr>
          <p:cNvPr id="7" name="Picture 11" descr="A picture containing indoor, photo, sitting, hanging&#10;&#10;Description automatically generated">
            <a:extLst>
              <a:ext uri="{FF2B5EF4-FFF2-40B4-BE49-F238E27FC236}">
                <a16:creationId xmlns:a16="http://schemas.microsoft.com/office/drawing/2014/main" id="{D8D72474-F00C-4EEF-9486-09A93D99AE35}"/>
              </a:ext>
            </a:extLst>
          </p:cNvPr>
          <p:cNvPicPr>
            <a:picLocks noChangeAspect="1"/>
          </p:cNvPicPr>
          <p:nvPr userDrawn="1"/>
        </p:nvPicPr>
        <p:blipFill>
          <a:blip r:embed="rId2"/>
          <a:stretch>
            <a:fillRect/>
          </a:stretch>
        </p:blipFill>
        <p:spPr>
          <a:xfrm>
            <a:off x="-3463" y="-52881"/>
            <a:ext cx="12198926" cy="1229764"/>
          </a:xfrm>
          <a:prstGeom prst="rect">
            <a:avLst/>
          </a:prstGeom>
        </p:spPr>
      </p:pic>
      <p:pic>
        <p:nvPicPr>
          <p:cNvPr id="10" name="Picture 13" descr="A close up of a logo&#10;&#10;Description automatically generated">
            <a:extLst>
              <a:ext uri="{FF2B5EF4-FFF2-40B4-BE49-F238E27FC236}">
                <a16:creationId xmlns:a16="http://schemas.microsoft.com/office/drawing/2014/main" id="{214B6A66-78B3-4012-8535-43B36113155A}"/>
              </a:ext>
            </a:extLst>
          </p:cNvPr>
          <p:cNvPicPr>
            <a:picLocks noChangeAspect="1"/>
          </p:cNvPicPr>
          <p:nvPr userDrawn="1"/>
        </p:nvPicPr>
        <p:blipFill>
          <a:blip r:embed="rId3"/>
          <a:stretch>
            <a:fillRect/>
          </a:stretch>
        </p:blipFill>
        <p:spPr>
          <a:xfrm>
            <a:off x="5304559" y="5649843"/>
            <a:ext cx="1600201" cy="1262913"/>
          </a:xfrm>
          <a:prstGeom prst="rect">
            <a:avLst/>
          </a:prstGeom>
        </p:spPr>
      </p:pic>
      <p:sp>
        <p:nvSpPr>
          <p:cNvPr id="12" name="TextBox 11"/>
          <p:cNvSpPr txBox="1"/>
          <p:nvPr userDrawn="1"/>
        </p:nvSpPr>
        <p:spPr>
          <a:xfrm>
            <a:off x="2554760" y="6613104"/>
            <a:ext cx="7082481" cy="246221"/>
          </a:xfrm>
          <a:prstGeom prst="rect">
            <a:avLst/>
          </a:prstGeom>
          <a:noFill/>
        </p:spPr>
        <p:txBody>
          <a:bodyPr wrap="square" rtlCol="0">
            <a:spAutoFit/>
          </a:bodyPr>
          <a:lstStyle/>
          <a:p>
            <a:pPr algn="ctr"/>
            <a:r>
              <a:rPr lang="en-US" sz="1000" dirty="0"/>
              <a:t>FOR FINANCIAL PROFESSIONAL USE ONLY</a:t>
            </a:r>
          </a:p>
        </p:txBody>
      </p:sp>
      <p:pic>
        <p:nvPicPr>
          <p:cNvPr id="13" name="Picture 12">
            <a:extLst>
              <a:ext uri="{FF2B5EF4-FFF2-40B4-BE49-F238E27FC236}">
                <a16:creationId xmlns:a16="http://schemas.microsoft.com/office/drawing/2014/main" id="{FD9B19AE-3FFE-4802-BAA3-ADEF00F6B9D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4471" y="99281"/>
            <a:ext cx="2441206" cy="918813"/>
          </a:xfrm>
          <a:prstGeom prst="rect">
            <a:avLst/>
          </a:prstGeom>
        </p:spPr>
      </p:pic>
      <p:sp>
        <p:nvSpPr>
          <p:cNvPr id="14" name="TextBox 13">
            <a:extLst>
              <a:ext uri="{FF2B5EF4-FFF2-40B4-BE49-F238E27FC236}">
                <a16:creationId xmlns:a16="http://schemas.microsoft.com/office/drawing/2014/main" id="{28508C2B-F382-464A-8D83-5E64157C9DDF}"/>
              </a:ext>
            </a:extLst>
          </p:cNvPr>
          <p:cNvSpPr txBox="1"/>
          <p:nvPr userDrawn="1"/>
        </p:nvSpPr>
        <p:spPr>
          <a:xfrm>
            <a:off x="7798816" y="323473"/>
            <a:ext cx="436676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bg1"/>
                </a:solidFill>
                <a:latin typeface="Verdana" panose="020B0604030504040204" pitchFamily="34" charset="0"/>
                <a:ea typeface="Verdana" panose="020B0604030504040204" pitchFamily="34" charset="0"/>
              </a:rPr>
              <a:t>CAPITAS PRIVATE WEALTH</a:t>
            </a:r>
          </a:p>
        </p:txBody>
      </p:sp>
    </p:spTree>
    <p:extLst>
      <p:ext uri="{BB962C8B-B14F-4D97-AF65-F5344CB8AC3E}">
        <p14:creationId xmlns:p14="http://schemas.microsoft.com/office/powerpoint/2010/main" val="2189506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39195-10C2-6E4F-9745-E38355E6F4C4}"/>
              </a:ext>
            </a:extLst>
          </p:cNvPr>
          <p:cNvSpPr>
            <a:spLocks noGrp="1"/>
          </p:cNvSpPr>
          <p:nvPr>
            <p:ph type="title"/>
          </p:nvPr>
        </p:nvSpPr>
        <p:spPr>
          <a:xfrm>
            <a:off x="831850" y="1709738"/>
            <a:ext cx="10515600" cy="2852737"/>
          </a:xfrm>
        </p:spPr>
        <p:txBody>
          <a:bodyPr anchor="b"/>
          <a:lstStyle>
            <a:lvl1pPr>
              <a:defRPr sz="6000" b="1">
                <a:solidFill>
                  <a:srgbClr val="8F6E29"/>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3A102171-7630-644B-9919-661A62A344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956996-964B-5045-A09C-BB8AB5CC89C8}"/>
              </a:ext>
            </a:extLst>
          </p:cNvPr>
          <p:cNvSpPr>
            <a:spLocks noGrp="1"/>
          </p:cNvSpPr>
          <p:nvPr>
            <p:ph type="dt" sz="half" idx="10"/>
          </p:nvPr>
        </p:nvSpPr>
        <p:spPr/>
        <p:txBody>
          <a:bodyPr/>
          <a:lstStyle/>
          <a:p>
            <a:fld id="{8662F14E-BC1F-7747-9BCD-EDB7DC9E1A98}" type="datetimeFigureOut">
              <a:rPr lang="en-US" smtClean="0"/>
              <a:t>2/25/2026</a:t>
            </a:fld>
            <a:endParaRPr lang="en-US" dirty="0"/>
          </a:p>
        </p:txBody>
      </p:sp>
      <p:sp>
        <p:nvSpPr>
          <p:cNvPr id="5" name="Footer Placeholder 4">
            <a:extLst>
              <a:ext uri="{FF2B5EF4-FFF2-40B4-BE49-F238E27FC236}">
                <a16:creationId xmlns:a16="http://schemas.microsoft.com/office/drawing/2014/main" id="{49024AB3-C3BC-934E-A6D4-2B7779C289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B0F2F2-A4F8-0C4A-867C-B001AAD58E95}"/>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1618986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8FA76-D1E6-EE4F-A1BF-5032ECB010C4}"/>
              </a:ext>
            </a:extLst>
          </p:cNvPr>
          <p:cNvSpPr>
            <a:spLocks noGrp="1"/>
          </p:cNvSpPr>
          <p:nvPr>
            <p:ph type="title"/>
          </p:nvPr>
        </p:nvSpPr>
        <p:spPr>
          <a:xfrm>
            <a:off x="838200" y="1194181"/>
            <a:ext cx="10515600" cy="1325563"/>
          </a:xfrm>
        </p:spPr>
        <p:txBody>
          <a:bodyPr/>
          <a:lstStyle>
            <a:lvl1pPr>
              <a:defRPr>
                <a:solidFill>
                  <a:srgbClr val="8F6E29"/>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CDD8CB9-6B5F-D847-B1E8-9986281BB41F}"/>
              </a:ext>
            </a:extLst>
          </p:cNvPr>
          <p:cNvSpPr>
            <a:spLocks noGrp="1"/>
          </p:cNvSpPr>
          <p:nvPr>
            <p:ph sz="half" idx="1"/>
          </p:nvPr>
        </p:nvSpPr>
        <p:spPr>
          <a:xfrm>
            <a:off x="838200" y="2519743"/>
            <a:ext cx="5181600" cy="3657219"/>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B87AB5-AD63-8C49-A990-C78FB64F3F78}"/>
              </a:ext>
            </a:extLst>
          </p:cNvPr>
          <p:cNvSpPr>
            <a:spLocks noGrp="1"/>
          </p:cNvSpPr>
          <p:nvPr>
            <p:ph sz="half" idx="2"/>
          </p:nvPr>
        </p:nvSpPr>
        <p:spPr>
          <a:xfrm>
            <a:off x="6172200" y="2519743"/>
            <a:ext cx="5181600" cy="365722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5E0BC7DC-677A-D24D-AD7A-A572E255B720}"/>
              </a:ext>
            </a:extLst>
          </p:cNvPr>
          <p:cNvSpPr>
            <a:spLocks noGrp="1"/>
          </p:cNvSpPr>
          <p:nvPr>
            <p:ph type="dt" sz="half" idx="10"/>
          </p:nvPr>
        </p:nvSpPr>
        <p:spPr/>
        <p:txBody>
          <a:bodyPr/>
          <a:lstStyle/>
          <a:p>
            <a:fld id="{8662F14E-BC1F-7747-9BCD-EDB7DC9E1A98}" type="datetimeFigureOut">
              <a:rPr lang="en-US" smtClean="0"/>
              <a:t>2/25/2026</a:t>
            </a:fld>
            <a:endParaRPr lang="en-US" dirty="0"/>
          </a:p>
        </p:txBody>
      </p:sp>
      <p:sp>
        <p:nvSpPr>
          <p:cNvPr id="6" name="Footer Placeholder 5">
            <a:extLst>
              <a:ext uri="{FF2B5EF4-FFF2-40B4-BE49-F238E27FC236}">
                <a16:creationId xmlns:a16="http://schemas.microsoft.com/office/drawing/2014/main" id="{FC9A5DDA-BD0D-0F42-94E3-F433B0A5A7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46CAAAD-82B9-0F41-B853-08F5261654BF}"/>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171005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1F65E-65B1-154F-A043-1A44E9117B47}"/>
              </a:ext>
            </a:extLst>
          </p:cNvPr>
          <p:cNvSpPr>
            <a:spLocks noGrp="1"/>
          </p:cNvSpPr>
          <p:nvPr>
            <p:ph type="title"/>
          </p:nvPr>
        </p:nvSpPr>
        <p:spPr>
          <a:xfrm>
            <a:off x="839788" y="1181989"/>
            <a:ext cx="10515600" cy="1325563"/>
          </a:xfrm>
        </p:spPr>
        <p:txBody>
          <a:bodyPr/>
          <a:lstStyle>
            <a:lvl1pPr>
              <a:defRPr>
                <a:solidFill>
                  <a:srgbClr val="8F6E29"/>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EA97AC35-65D2-1344-B546-640FE6BB558F}"/>
              </a:ext>
            </a:extLst>
          </p:cNvPr>
          <p:cNvSpPr>
            <a:spLocks noGrp="1"/>
          </p:cNvSpPr>
          <p:nvPr>
            <p:ph type="body" idx="1"/>
          </p:nvPr>
        </p:nvSpPr>
        <p:spPr>
          <a:xfrm>
            <a:off x="839788" y="2534603"/>
            <a:ext cx="5157787"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AA25973-9F7B-2046-B790-7EBDEE48FB2F}"/>
              </a:ext>
            </a:extLst>
          </p:cNvPr>
          <p:cNvSpPr>
            <a:spLocks noGrp="1"/>
          </p:cNvSpPr>
          <p:nvPr>
            <p:ph sz="half" idx="2"/>
          </p:nvPr>
        </p:nvSpPr>
        <p:spPr>
          <a:xfrm>
            <a:off x="839788" y="3385565"/>
            <a:ext cx="5157787" cy="2804097"/>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7F00177-83FE-4348-87A1-15F35D1213F0}"/>
              </a:ext>
            </a:extLst>
          </p:cNvPr>
          <p:cNvSpPr>
            <a:spLocks noGrp="1"/>
          </p:cNvSpPr>
          <p:nvPr>
            <p:ph type="body" sz="quarter" idx="3"/>
          </p:nvPr>
        </p:nvSpPr>
        <p:spPr>
          <a:xfrm>
            <a:off x="6172200" y="2534603"/>
            <a:ext cx="5183188"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A1F5DB-2E26-DC4E-9DEC-79553666E2B3}"/>
              </a:ext>
            </a:extLst>
          </p:cNvPr>
          <p:cNvSpPr>
            <a:spLocks noGrp="1"/>
          </p:cNvSpPr>
          <p:nvPr>
            <p:ph sz="quarter" idx="4"/>
          </p:nvPr>
        </p:nvSpPr>
        <p:spPr>
          <a:xfrm>
            <a:off x="6172200" y="3358515"/>
            <a:ext cx="5183188" cy="283114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F0CE171D-5B53-3E48-A1D8-CCE4F583CF61}"/>
              </a:ext>
            </a:extLst>
          </p:cNvPr>
          <p:cNvSpPr>
            <a:spLocks noGrp="1"/>
          </p:cNvSpPr>
          <p:nvPr>
            <p:ph type="dt" sz="half" idx="10"/>
          </p:nvPr>
        </p:nvSpPr>
        <p:spPr/>
        <p:txBody>
          <a:bodyPr/>
          <a:lstStyle/>
          <a:p>
            <a:fld id="{8662F14E-BC1F-7747-9BCD-EDB7DC9E1A98}" type="datetimeFigureOut">
              <a:rPr lang="en-US" smtClean="0"/>
              <a:t>2/25/2026</a:t>
            </a:fld>
            <a:endParaRPr lang="en-US" dirty="0"/>
          </a:p>
        </p:txBody>
      </p:sp>
      <p:sp>
        <p:nvSpPr>
          <p:cNvPr id="8" name="Footer Placeholder 7">
            <a:extLst>
              <a:ext uri="{FF2B5EF4-FFF2-40B4-BE49-F238E27FC236}">
                <a16:creationId xmlns:a16="http://schemas.microsoft.com/office/drawing/2014/main" id="{FEFBDDC4-7BF6-2340-B170-2B9A5974DC3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9BB4C4E-ADFC-034C-A916-56BCA93ECEBB}"/>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2485436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2EE4D-656F-1C48-8119-AEF53590DD21}"/>
              </a:ext>
            </a:extLst>
          </p:cNvPr>
          <p:cNvSpPr>
            <a:spLocks noGrp="1"/>
          </p:cNvSpPr>
          <p:nvPr>
            <p:ph type="title"/>
          </p:nvPr>
        </p:nvSpPr>
        <p:spPr>
          <a:xfrm>
            <a:off x="838200" y="1194181"/>
            <a:ext cx="10515600" cy="1325563"/>
          </a:xfrm>
        </p:spPr>
        <p:txBody>
          <a:bodyPr/>
          <a:lstStyle>
            <a:lvl1pPr>
              <a:defRPr>
                <a:solidFill>
                  <a:srgbClr val="8F6E29"/>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B2BF0D5D-0183-7D42-B306-4E5B93D466C2}"/>
              </a:ext>
            </a:extLst>
          </p:cNvPr>
          <p:cNvSpPr>
            <a:spLocks noGrp="1"/>
          </p:cNvSpPr>
          <p:nvPr>
            <p:ph type="dt" sz="half" idx="10"/>
          </p:nvPr>
        </p:nvSpPr>
        <p:spPr/>
        <p:txBody>
          <a:bodyPr/>
          <a:lstStyle/>
          <a:p>
            <a:fld id="{8662F14E-BC1F-7747-9BCD-EDB7DC9E1A98}" type="datetimeFigureOut">
              <a:rPr lang="en-US" smtClean="0"/>
              <a:t>2/25/2026</a:t>
            </a:fld>
            <a:endParaRPr lang="en-US" dirty="0"/>
          </a:p>
        </p:txBody>
      </p:sp>
      <p:sp>
        <p:nvSpPr>
          <p:cNvPr id="4" name="Footer Placeholder 3">
            <a:extLst>
              <a:ext uri="{FF2B5EF4-FFF2-40B4-BE49-F238E27FC236}">
                <a16:creationId xmlns:a16="http://schemas.microsoft.com/office/drawing/2014/main" id="{BAE259F2-04D2-DA4B-9406-C33C918A468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86FADF2-CC2D-9546-B392-3AE15E7FF940}"/>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3494131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6BCA4D-6C0C-FE4A-973F-665214B47663}"/>
              </a:ext>
            </a:extLst>
          </p:cNvPr>
          <p:cNvSpPr>
            <a:spLocks noGrp="1"/>
          </p:cNvSpPr>
          <p:nvPr>
            <p:ph type="dt" sz="half" idx="10"/>
          </p:nvPr>
        </p:nvSpPr>
        <p:spPr/>
        <p:txBody>
          <a:bodyPr/>
          <a:lstStyle/>
          <a:p>
            <a:fld id="{8662F14E-BC1F-7747-9BCD-EDB7DC9E1A98}" type="datetimeFigureOut">
              <a:rPr lang="en-US" smtClean="0"/>
              <a:t>2/25/2026</a:t>
            </a:fld>
            <a:endParaRPr lang="en-US" dirty="0"/>
          </a:p>
        </p:txBody>
      </p:sp>
      <p:sp>
        <p:nvSpPr>
          <p:cNvPr id="3" name="Footer Placeholder 2">
            <a:extLst>
              <a:ext uri="{FF2B5EF4-FFF2-40B4-BE49-F238E27FC236}">
                <a16:creationId xmlns:a16="http://schemas.microsoft.com/office/drawing/2014/main" id="{3C5D26B8-3A4D-6848-9605-2AE86DC2F47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E511525-DAE7-6F40-A685-3DCC9366D981}"/>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3178026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22170-007F-D348-A9D9-7D1CE2D01014}"/>
              </a:ext>
            </a:extLst>
          </p:cNvPr>
          <p:cNvSpPr>
            <a:spLocks noGrp="1"/>
          </p:cNvSpPr>
          <p:nvPr>
            <p:ph type="title"/>
          </p:nvPr>
        </p:nvSpPr>
        <p:spPr>
          <a:xfrm>
            <a:off x="839788" y="1182624"/>
            <a:ext cx="3932237" cy="1508760"/>
          </a:xfrm>
        </p:spPr>
        <p:txBody>
          <a:bodyPr anchor="b"/>
          <a:lstStyle>
            <a:lvl1pPr>
              <a:defRPr sz="3200">
                <a:solidFill>
                  <a:srgbClr val="8F6E29"/>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DBEB479-770E-8D4C-92FD-D4EEAA3B5157}"/>
              </a:ext>
            </a:extLst>
          </p:cNvPr>
          <p:cNvSpPr>
            <a:spLocks noGrp="1"/>
          </p:cNvSpPr>
          <p:nvPr>
            <p:ph idx="1"/>
          </p:nvPr>
        </p:nvSpPr>
        <p:spPr>
          <a:xfrm>
            <a:off x="5183188" y="1877568"/>
            <a:ext cx="6172200" cy="3983482"/>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9B4F9AD-2990-3B4F-9201-507D7B8A27ED}"/>
              </a:ext>
            </a:extLst>
          </p:cNvPr>
          <p:cNvSpPr>
            <a:spLocks noGrp="1"/>
          </p:cNvSpPr>
          <p:nvPr>
            <p:ph type="body" sz="half" idx="2"/>
          </p:nvPr>
        </p:nvSpPr>
        <p:spPr>
          <a:xfrm>
            <a:off x="839788" y="2691384"/>
            <a:ext cx="3932237" cy="3177604"/>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EADED6E-1F9D-5D4A-97E5-8CA2CF6B6915}"/>
              </a:ext>
            </a:extLst>
          </p:cNvPr>
          <p:cNvSpPr>
            <a:spLocks noGrp="1"/>
          </p:cNvSpPr>
          <p:nvPr>
            <p:ph type="dt" sz="half" idx="10"/>
          </p:nvPr>
        </p:nvSpPr>
        <p:spPr/>
        <p:txBody>
          <a:bodyPr/>
          <a:lstStyle/>
          <a:p>
            <a:fld id="{8662F14E-BC1F-7747-9BCD-EDB7DC9E1A98}" type="datetimeFigureOut">
              <a:rPr lang="en-US" smtClean="0"/>
              <a:t>2/25/2026</a:t>
            </a:fld>
            <a:endParaRPr lang="en-US" dirty="0"/>
          </a:p>
        </p:txBody>
      </p:sp>
      <p:sp>
        <p:nvSpPr>
          <p:cNvPr id="6" name="Footer Placeholder 5">
            <a:extLst>
              <a:ext uri="{FF2B5EF4-FFF2-40B4-BE49-F238E27FC236}">
                <a16:creationId xmlns:a16="http://schemas.microsoft.com/office/drawing/2014/main" id="{26A8B67D-3DAA-8149-B428-4B0CF398BF0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50C3DB3-8FFC-734D-A408-C5A89A674373}"/>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945304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5E99F3-B15A-DE40-9F4D-7807D7444A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C43F6F-DCB6-244F-8CB9-D50733C4E5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BB19FD-F8ED-4449-8BD0-650A12B6C0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2F14E-BC1F-7747-9BCD-EDB7DC9E1A98}" type="datetimeFigureOut">
              <a:rPr lang="en-US" smtClean="0"/>
              <a:t>2/25/2026</a:t>
            </a:fld>
            <a:endParaRPr lang="en-US" dirty="0"/>
          </a:p>
        </p:txBody>
      </p:sp>
      <p:sp>
        <p:nvSpPr>
          <p:cNvPr id="5" name="Footer Placeholder 4">
            <a:extLst>
              <a:ext uri="{FF2B5EF4-FFF2-40B4-BE49-F238E27FC236}">
                <a16:creationId xmlns:a16="http://schemas.microsoft.com/office/drawing/2014/main" id="{BF225F6F-C8D1-9C46-97F4-9FAB13F8F3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9A717A0-8182-8842-A53A-6A442156DD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2BE66-49C1-1E45-A5A8-30DA426D4996}" type="slidenum">
              <a:rPr lang="en-US" smtClean="0"/>
              <a:t>‹#›</a:t>
            </a:fld>
            <a:endParaRPr lang="en-US" dirty="0"/>
          </a:p>
        </p:txBody>
      </p:sp>
      <p:pic>
        <p:nvPicPr>
          <p:cNvPr id="7" name="Imagen 2" descr="Imagen que contiene edificio, reloj, grande, piedra&#10;&#10;Descripción generada automáticamente">
            <a:extLst>
              <a:ext uri="{FF2B5EF4-FFF2-40B4-BE49-F238E27FC236}">
                <a16:creationId xmlns:a16="http://schemas.microsoft.com/office/drawing/2014/main" id="{52DACB70-8DC3-4CAC-9BDB-841C297AAC4E}"/>
              </a:ext>
            </a:extLst>
          </p:cNvPr>
          <p:cNvPicPr>
            <a:picLocks noChangeAspect="1"/>
          </p:cNvPicPr>
          <p:nvPr userDrawn="1"/>
        </p:nvPicPr>
        <p:blipFill>
          <a:blip r:embed="rId14">
            <a:duotone>
              <a:schemeClr val="bg2">
                <a:shade val="45000"/>
                <a:satMod val="135000"/>
              </a:schemeClr>
              <a:prstClr val="white"/>
            </a:duotone>
          </a:blip>
          <a:stretch>
            <a:fillRect/>
          </a:stretch>
        </p:blipFill>
        <p:spPr>
          <a:xfrm>
            <a:off x="-16452" y="-865"/>
            <a:ext cx="12224904" cy="6859731"/>
          </a:xfrm>
          <a:prstGeom prst="rect">
            <a:avLst/>
          </a:prstGeom>
        </p:spPr>
      </p:pic>
      <p:pic>
        <p:nvPicPr>
          <p:cNvPr id="8" name="Picture 11" descr="A picture containing indoor, photo, sitting, hanging&#10;&#10;Description automatically generated">
            <a:extLst>
              <a:ext uri="{FF2B5EF4-FFF2-40B4-BE49-F238E27FC236}">
                <a16:creationId xmlns:a16="http://schemas.microsoft.com/office/drawing/2014/main" id="{D8D72474-F00C-4EEF-9486-09A93D99AE35}"/>
              </a:ext>
            </a:extLst>
          </p:cNvPr>
          <p:cNvPicPr>
            <a:picLocks noChangeAspect="1"/>
          </p:cNvPicPr>
          <p:nvPr userDrawn="1"/>
        </p:nvPicPr>
        <p:blipFill>
          <a:blip r:embed="rId15"/>
          <a:stretch>
            <a:fillRect/>
          </a:stretch>
        </p:blipFill>
        <p:spPr>
          <a:xfrm>
            <a:off x="-3463" y="-52881"/>
            <a:ext cx="12198926" cy="1229764"/>
          </a:xfrm>
          <a:prstGeom prst="rect">
            <a:avLst/>
          </a:prstGeom>
        </p:spPr>
      </p:pic>
      <p:sp>
        <p:nvSpPr>
          <p:cNvPr id="11" name="TextBox 10"/>
          <p:cNvSpPr txBox="1"/>
          <p:nvPr userDrawn="1"/>
        </p:nvSpPr>
        <p:spPr>
          <a:xfrm>
            <a:off x="2554760" y="6613104"/>
            <a:ext cx="7082481" cy="246221"/>
          </a:xfrm>
          <a:prstGeom prst="rect">
            <a:avLst/>
          </a:prstGeom>
          <a:noFill/>
        </p:spPr>
        <p:txBody>
          <a:bodyPr wrap="square" rtlCol="0">
            <a:spAutoFit/>
          </a:bodyPr>
          <a:lstStyle/>
          <a:p>
            <a:pPr algn="ctr"/>
            <a:r>
              <a:rPr lang="en-US" sz="1000" dirty="0"/>
              <a:t>FOR FINANCIAL PROFESSIONAL USE ONLY</a:t>
            </a:r>
          </a:p>
        </p:txBody>
      </p:sp>
      <p:pic>
        <p:nvPicPr>
          <p:cNvPr id="12" name="Picture 11">
            <a:extLst>
              <a:ext uri="{FF2B5EF4-FFF2-40B4-BE49-F238E27FC236}">
                <a16:creationId xmlns:a16="http://schemas.microsoft.com/office/drawing/2014/main" id="{FD9B19AE-3FFE-4802-BAA3-ADEF00F6B9DE}"/>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84471" y="99281"/>
            <a:ext cx="2441206" cy="918813"/>
          </a:xfrm>
          <a:prstGeom prst="rect">
            <a:avLst/>
          </a:prstGeom>
        </p:spPr>
      </p:pic>
      <p:sp>
        <p:nvSpPr>
          <p:cNvPr id="13" name="TextBox 12">
            <a:extLst>
              <a:ext uri="{FF2B5EF4-FFF2-40B4-BE49-F238E27FC236}">
                <a16:creationId xmlns:a16="http://schemas.microsoft.com/office/drawing/2014/main" id="{28508C2B-F382-464A-8D83-5E64157C9DDF}"/>
              </a:ext>
            </a:extLst>
          </p:cNvPr>
          <p:cNvSpPr txBox="1"/>
          <p:nvPr userDrawn="1"/>
        </p:nvSpPr>
        <p:spPr>
          <a:xfrm>
            <a:off x="7798816" y="323473"/>
            <a:ext cx="436676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bg1"/>
                </a:solidFill>
                <a:latin typeface="Verdana" panose="020B0604030504040204" pitchFamily="34" charset="0"/>
                <a:ea typeface="Verdana" panose="020B0604030504040204" pitchFamily="34" charset="0"/>
              </a:rPr>
              <a:t>CAPITAS PRIVATE WEALTH</a:t>
            </a:r>
          </a:p>
        </p:txBody>
      </p:sp>
    </p:spTree>
    <p:extLst>
      <p:ext uri="{BB962C8B-B14F-4D97-AF65-F5344CB8AC3E}">
        <p14:creationId xmlns:p14="http://schemas.microsoft.com/office/powerpoint/2010/main" val="417996152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8250" y="6578600"/>
            <a:ext cx="2095500" cy="276999"/>
          </a:xfrm>
          <a:prstGeom prst="rect">
            <a:avLst/>
          </a:prstGeom>
          <a:noFill/>
        </p:spPr>
        <p:txBody>
          <a:bodyPr wrap="square" rtlCol="0">
            <a:spAutoFit/>
          </a:bodyPr>
          <a:lstStyle/>
          <a:p>
            <a:pPr algn="ctr"/>
            <a:r>
              <a:rPr lang="en-US" sz="1200" b="1" dirty="0">
                <a:solidFill>
                  <a:schemeClr val="bg1"/>
                </a:solidFill>
              </a:rPr>
              <a:t>20230608CFPWO</a:t>
            </a:r>
          </a:p>
        </p:txBody>
      </p:sp>
    </p:spTree>
    <p:extLst>
      <p:ext uri="{BB962C8B-B14F-4D97-AF65-F5344CB8AC3E}">
        <p14:creationId xmlns:p14="http://schemas.microsoft.com/office/powerpoint/2010/main" val="3943074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a16="http://schemas.microsoft.com/office/drawing/2014/main" id="{28508C2B-F382-464A-8D83-5E64157C9DDF}"/>
              </a:ext>
            </a:extLst>
          </p:cNvPr>
          <p:cNvSpPr txBox="1"/>
          <p:nvPr/>
        </p:nvSpPr>
        <p:spPr>
          <a:xfrm>
            <a:off x="507421" y="1638685"/>
            <a:ext cx="1113385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837333"/>
                </a:solidFill>
                <a:latin typeface="Walbaum Display SemiBold"/>
              </a:rPr>
              <a:t>PREMIUM FINANCE</a:t>
            </a:r>
          </a:p>
        </p:txBody>
      </p:sp>
      <p:graphicFrame>
        <p:nvGraphicFramePr>
          <p:cNvPr id="2" name="Table 1"/>
          <p:cNvGraphicFramePr>
            <a:graphicFrameLocks noGrp="1"/>
          </p:cNvGraphicFramePr>
          <p:nvPr>
            <p:extLst>
              <p:ext uri="{D42A27DB-BD31-4B8C-83A1-F6EECF244321}">
                <p14:modId xmlns:p14="http://schemas.microsoft.com/office/powerpoint/2010/main" val="2953312560"/>
              </p:ext>
            </p:extLst>
          </p:nvPr>
        </p:nvGraphicFramePr>
        <p:xfrm>
          <a:off x="568036" y="2187079"/>
          <a:ext cx="11000152" cy="1872387"/>
        </p:xfrm>
        <a:graphic>
          <a:graphicData uri="http://schemas.openxmlformats.org/drawingml/2006/table">
            <a:tbl>
              <a:tblPr firstRow="1" bandRow="1">
                <a:tableStyleId>{5C22544A-7EE6-4342-B048-85BDC9FD1C3A}</a:tableStyleId>
              </a:tblPr>
              <a:tblGrid>
                <a:gridCol w="11000152">
                  <a:extLst>
                    <a:ext uri="{9D8B030D-6E8A-4147-A177-3AD203B41FA5}">
                      <a16:colId xmlns:a16="http://schemas.microsoft.com/office/drawing/2014/main" val="20000"/>
                    </a:ext>
                  </a:extLst>
                </a:gridCol>
              </a:tblGrid>
              <a:tr h="1872387">
                <a:tc>
                  <a: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800" b="1" kern="1200" spc="-30" dirty="0">
                          <a:solidFill>
                            <a:schemeClr val="tx1"/>
                          </a:solidFill>
                          <a:latin typeface="+mn-lt"/>
                          <a:ea typeface="+mn-ea"/>
                          <a:cs typeface="+mn-cs"/>
                        </a:rPr>
                        <a:t>Expertise</a:t>
                      </a:r>
                      <a:r>
                        <a:rPr lang="en-US" sz="1800" b="0" kern="1200" spc="-30" dirty="0">
                          <a:solidFill>
                            <a:schemeClr val="tx1"/>
                          </a:solidFill>
                          <a:latin typeface="+mn-lt"/>
                          <a:ea typeface="+mn-ea"/>
                          <a:cs typeface="+mn-cs"/>
                        </a:rPr>
                        <a:t>: </a:t>
                      </a:r>
                      <a:r>
                        <a:rPr lang="en-US" sz="1800" b="1" kern="1200" spc="-30" dirty="0">
                          <a:solidFill>
                            <a:srgbClr val="8F6E29"/>
                          </a:solidFill>
                          <a:latin typeface="+mn-lt"/>
                          <a:ea typeface="+mn-ea"/>
                          <a:cs typeface="+mn-cs"/>
                        </a:rPr>
                        <a:t>Premium Finance,</a:t>
                      </a:r>
                      <a:r>
                        <a:rPr lang="en-US" sz="1800" b="1" kern="1200" spc="-30" baseline="0" dirty="0">
                          <a:solidFill>
                            <a:srgbClr val="8F6E29"/>
                          </a:solidFill>
                          <a:latin typeface="+mn-lt"/>
                          <a:ea typeface="+mn-ea"/>
                          <a:cs typeface="+mn-cs"/>
                        </a:rPr>
                        <a:t> Lending Resources, Loan Renewal and Monitoring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30" normalizeH="0" baseline="0" dirty="0">
                          <a:ln>
                            <a:noFill/>
                          </a:ln>
                          <a:solidFill>
                            <a:prstClr val="black">
                              <a:lumMod val="75000"/>
                              <a:lumOff val="25000"/>
                            </a:prstClr>
                          </a:solidFill>
                          <a:effectLst/>
                          <a:uLnTx/>
                          <a:uFillTx/>
                          <a:latin typeface="Calibri Light" panose="020F0302020204030204"/>
                          <a:ea typeface="+mn-ea"/>
                          <a:cs typeface="+mn-cs"/>
                        </a:rPr>
                        <a:t>Capitas brings over 40 years of experience working in the financial services industry working with Ultra High Net worth Advisors, Bankers, CPAs and Attorneys on a national basis.  Our experts provide advanced custom-tailored solutions for: estate, business and family generational planning with a focus on ultra high net worth clients. They are extremely knowledgeable in the complex area of Premium Financing strategies including </a:t>
                      </a:r>
                      <a:r>
                        <a:rPr kumimoji="0" lang="en-US" sz="1800" b="0" i="0" u="none" strike="noStrike" kern="1200" cap="none" spc="-30" normalizeH="0" baseline="0" noProof="0" dirty="0">
                          <a:ln>
                            <a:noFill/>
                          </a:ln>
                          <a:solidFill>
                            <a:prstClr val="black">
                              <a:lumMod val="75000"/>
                              <a:lumOff val="25000"/>
                            </a:prstClr>
                          </a:solidFill>
                          <a:effectLst/>
                          <a:uLnTx/>
                          <a:uFillTx/>
                          <a:latin typeface="Calibri Light" panose="020F0302020204030204"/>
                          <a:ea typeface="+mn-ea"/>
                          <a:cs typeface="+mn-cs"/>
                        </a:rPr>
                        <a:t>the unique tax and financial considerations affecting the creation and monitoring of cases.</a:t>
                      </a:r>
                      <a:endParaRPr lang="en-US" sz="2400" b="0" i="0" u="none" strike="noStrike" kern="1200" baseline="0" dirty="0">
                        <a:solidFill>
                          <a:schemeClr val="lt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09284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a16="http://schemas.microsoft.com/office/drawing/2014/main" id="{28508C2B-F382-464A-8D83-5E64157C9DDF}"/>
              </a:ext>
            </a:extLst>
          </p:cNvPr>
          <p:cNvSpPr txBox="1"/>
          <p:nvPr/>
        </p:nvSpPr>
        <p:spPr>
          <a:xfrm>
            <a:off x="507425" y="1639110"/>
            <a:ext cx="1113385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837333"/>
                </a:solidFill>
                <a:latin typeface="Walbaum Display SemiBold"/>
              </a:rPr>
              <a:t>UNDERWRITING</a:t>
            </a:r>
          </a:p>
        </p:txBody>
      </p:sp>
      <p:graphicFrame>
        <p:nvGraphicFramePr>
          <p:cNvPr id="2" name="Table 1"/>
          <p:cNvGraphicFramePr>
            <a:graphicFrameLocks noGrp="1"/>
          </p:cNvGraphicFramePr>
          <p:nvPr>
            <p:extLst>
              <p:ext uri="{D42A27DB-BD31-4B8C-83A1-F6EECF244321}">
                <p14:modId xmlns:p14="http://schemas.microsoft.com/office/powerpoint/2010/main" val="2371356622"/>
              </p:ext>
            </p:extLst>
          </p:nvPr>
        </p:nvGraphicFramePr>
        <p:xfrm>
          <a:off x="507425" y="2342311"/>
          <a:ext cx="11000152" cy="2011680"/>
        </p:xfrm>
        <a:graphic>
          <a:graphicData uri="http://schemas.openxmlformats.org/drawingml/2006/table">
            <a:tbl>
              <a:tblPr firstRow="1" bandRow="1">
                <a:tableStyleId>{5C22544A-7EE6-4342-B048-85BDC9FD1C3A}</a:tableStyleId>
              </a:tblPr>
              <a:tblGrid>
                <a:gridCol w="11000152">
                  <a:extLst>
                    <a:ext uri="{9D8B030D-6E8A-4147-A177-3AD203B41FA5}">
                      <a16:colId xmlns:a16="http://schemas.microsoft.com/office/drawing/2014/main" val="20000"/>
                    </a:ext>
                  </a:extLst>
                </a:gridCol>
              </a:tblGrid>
              <a:tr h="1828800">
                <a:tc>
                  <a: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800" b="1" kern="1200" spc="-30" dirty="0">
                          <a:solidFill>
                            <a:schemeClr val="tx1"/>
                          </a:solidFill>
                          <a:latin typeface="+mn-lt"/>
                          <a:ea typeface="+mn-ea"/>
                          <a:cs typeface="+mn-cs"/>
                        </a:rPr>
                        <a:t>Expertise: </a:t>
                      </a:r>
                      <a:r>
                        <a:rPr lang="en-US" sz="1800" b="1" kern="1200" dirty="0">
                          <a:solidFill>
                            <a:srgbClr val="837333"/>
                          </a:solidFill>
                          <a:latin typeface="+mn-lt"/>
                          <a:ea typeface="+mn-ea"/>
                          <a:cs typeface="+mn-cs"/>
                        </a:rPr>
                        <a:t>Medical Underwriting, Financial Underwriting, Reinsurance</a:t>
                      </a:r>
                    </a:p>
                    <a:p>
                      <a:pPr marL="0" marR="0" indent="0" algn="l" defTabSz="388620" rtl="0" eaLnBrk="1" fontAlgn="auto" latinLnBrk="0" hangingPunct="1">
                        <a:lnSpc>
                          <a:spcPct val="100000"/>
                        </a:lnSpc>
                        <a:spcBef>
                          <a:spcPts val="0"/>
                        </a:spcBef>
                        <a:spcAft>
                          <a:spcPts val="0"/>
                        </a:spcAft>
                        <a:buClrTx/>
                        <a:buSzTx/>
                        <a:buFontTx/>
                        <a:buNone/>
                        <a:tabLst/>
                        <a:defRPr/>
                      </a:pPr>
                      <a:r>
                        <a:rPr lang="en-US" sz="1800" b="0" kern="1200" spc="-30" dirty="0">
                          <a:solidFill>
                            <a:schemeClr val="tx1">
                              <a:lumMod val="75000"/>
                              <a:lumOff val="25000"/>
                            </a:schemeClr>
                          </a:solidFill>
                          <a:latin typeface="+mj-lt"/>
                          <a:ea typeface="+mn-ea"/>
                          <a:cs typeface="+mn-cs"/>
                        </a:rPr>
                        <a:t>Capitas’ Director of Underwriting has more than 30 years of experience in the life and health insurance industry,</a:t>
                      </a:r>
                      <a:r>
                        <a:rPr lang="en-US" sz="1800" b="0" kern="1200" spc="-30" baseline="0" dirty="0">
                          <a:solidFill>
                            <a:schemeClr val="tx1">
                              <a:lumMod val="75000"/>
                              <a:lumOff val="25000"/>
                            </a:schemeClr>
                          </a:solidFill>
                          <a:latin typeface="+mj-lt"/>
                          <a:ea typeface="+mn-ea"/>
                          <a:cs typeface="+mn-cs"/>
                        </a:rPr>
                        <a:t> specializing in impaired risk and financial life underwriting.  He </a:t>
                      </a:r>
                      <a:r>
                        <a:rPr lang="en-US" sz="1800" b="0" kern="1200" spc="-30" dirty="0">
                          <a:solidFill>
                            <a:schemeClr val="tx1">
                              <a:lumMod val="75000"/>
                              <a:lumOff val="25000"/>
                            </a:schemeClr>
                          </a:solidFill>
                          <a:latin typeface="+mj-lt"/>
                          <a:ea typeface="+mn-ea"/>
                          <a:cs typeface="+mn-cs"/>
                        </a:rPr>
                        <a:t>works closely with Capitas principals, marketing and new business staff, as well as point of sale, providing support of field underwriting pre-sale questions and informal and formal life insurance application processing. He</a:t>
                      </a:r>
                      <a:r>
                        <a:rPr lang="en-US" sz="1800" b="0" kern="1200" spc="-30" baseline="0" dirty="0">
                          <a:solidFill>
                            <a:schemeClr val="tx1">
                              <a:lumMod val="75000"/>
                              <a:lumOff val="25000"/>
                            </a:schemeClr>
                          </a:solidFill>
                          <a:latin typeface="+mj-lt"/>
                          <a:ea typeface="+mn-ea"/>
                          <a:cs typeface="+mn-cs"/>
                        </a:rPr>
                        <a:t> </a:t>
                      </a:r>
                      <a:r>
                        <a:rPr lang="en-US" sz="1800" b="0" kern="1200" spc="-30" dirty="0">
                          <a:solidFill>
                            <a:schemeClr val="tx1">
                              <a:lumMod val="75000"/>
                              <a:lumOff val="25000"/>
                            </a:schemeClr>
                          </a:solidFill>
                          <a:latin typeface="+mj-lt"/>
                          <a:ea typeface="+mn-ea"/>
                          <a:cs typeface="+mn-cs"/>
                        </a:rPr>
                        <a:t>assists in reviewing medical and financial information of impaired risk, rated and declined life insurance applicants and provides recommendations on how best to present and submit client applications in order to obtain the best offer, product, pricing and placement. </a:t>
                      </a:r>
                      <a:endParaRPr lang="en-US" sz="1100" b="0" kern="1200" spc="-30" dirty="0">
                        <a:solidFill>
                          <a:schemeClr val="tx1">
                            <a:lumMod val="75000"/>
                            <a:lumOff val="25000"/>
                          </a:schemeClr>
                        </a:solidFill>
                        <a:latin typeface="+mj-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99014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a16="http://schemas.microsoft.com/office/drawing/2014/main" id="{28508C2B-F382-464A-8D83-5E64157C9DDF}"/>
              </a:ext>
            </a:extLst>
          </p:cNvPr>
          <p:cNvSpPr txBox="1"/>
          <p:nvPr/>
        </p:nvSpPr>
        <p:spPr>
          <a:xfrm>
            <a:off x="516082" y="1621577"/>
            <a:ext cx="1113385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837333"/>
                </a:solidFill>
                <a:latin typeface="Walbaum Display SemiBold"/>
              </a:rPr>
              <a:t>WEALTH TRANSFER &amp; ESTATE PLANNING</a:t>
            </a:r>
          </a:p>
        </p:txBody>
      </p:sp>
      <p:graphicFrame>
        <p:nvGraphicFramePr>
          <p:cNvPr id="2" name="Table 1"/>
          <p:cNvGraphicFramePr>
            <a:graphicFrameLocks noGrp="1"/>
          </p:cNvGraphicFramePr>
          <p:nvPr>
            <p:extLst>
              <p:ext uri="{D42A27DB-BD31-4B8C-83A1-F6EECF244321}">
                <p14:modId xmlns:p14="http://schemas.microsoft.com/office/powerpoint/2010/main" val="2518736454"/>
              </p:ext>
            </p:extLst>
          </p:nvPr>
        </p:nvGraphicFramePr>
        <p:xfrm>
          <a:off x="516082" y="2212146"/>
          <a:ext cx="11000154" cy="1737360"/>
        </p:xfrm>
        <a:graphic>
          <a:graphicData uri="http://schemas.openxmlformats.org/drawingml/2006/table">
            <a:tbl>
              <a:tblPr firstRow="1" bandRow="1">
                <a:tableStyleId>{5C22544A-7EE6-4342-B048-85BDC9FD1C3A}</a:tableStyleId>
              </a:tblPr>
              <a:tblGrid>
                <a:gridCol w="11000154">
                  <a:extLst>
                    <a:ext uri="{9D8B030D-6E8A-4147-A177-3AD203B41FA5}">
                      <a16:colId xmlns:a16="http://schemas.microsoft.com/office/drawing/2014/main" val="20000"/>
                    </a:ext>
                  </a:extLst>
                </a:gridCol>
              </a:tblGrid>
              <a:tr h="1608614">
                <a:tc>
                  <a: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800" b="1" kern="1200" dirty="0">
                          <a:solidFill>
                            <a:schemeClr val="tx1">
                              <a:lumMod val="75000"/>
                              <a:lumOff val="25000"/>
                            </a:schemeClr>
                          </a:solidFill>
                          <a:latin typeface="+mn-lt"/>
                          <a:ea typeface="+mn-ea"/>
                          <a:cs typeface="+mn-cs"/>
                        </a:rPr>
                        <a:t>Expertise: </a:t>
                      </a:r>
                      <a:r>
                        <a:rPr lang="en-US" sz="1800" b="1" kern="1200" dirty="0">
                          <a:solidFill>
                            <a:srgbClr val="837333"/>
                          </a:solidFill>
                          <a:latin typeface="+mn-lt"/>
                          <a:ea typeface="+mn-ea"/>
                          <a:cs typeface="+mn-cs"/>
                        </a:rPr>
                        <a:t>Business Planning, Valuation, Wealth Transfer, Estate Planning, Multi-Generational Planning, Premium Finance</a:t>
                      </a:r>
                    </a:p>
                    <a:p>
                      <a:pPr marL="0" marR="0" indent="0" algn="l" defTabSz="388620" rtl="0" eaLnBrk="1" fontAlgn="auto" latinLnBrk="0" hangingPunct="1">
                        <a:lnSpc>
                          <a:spcPct val="100000"/>
                        </a:lnSpc>
                        <a:spcBef>
                          <a:spcPts val="0"/>
                        </a:spcBef>
                        <a:spcAft>
                          <a:spcPts val="0"/>
                        </a:spcAft>
                        <a:buClrTx/>
                        <a:buSzTx/>
                        <a:buFontTx/>
                        <a:buNone/>
                        <a:tabLst/>
                        <a:defRPr/>
                      </a:pPr>
                      <a:r>
                        <a:rPr lang="en-US" sz="1800" b="0" kern="1200" spc="-30" dirty="0">
                          <a:solidFill>
                            <a:schemeClr val="tx1">
                              <a:lumMod val="75000"/>
                              <a:lumOff val="25000"/>
                            </a:schemeClr>
                          </a:solidFill>
                          <a:latin typeface="+mj-lt"/>
                          <a:ea typeface="+mn-ea"/>
                          <a:cs typeface="+mn-cs"/>
                        </a:rPr>
                        <a:t>Capitas brings over 45 years of experience working in the financial services industry. Our</a:t>
                      </a:r>
                      <a:r>
                        <a:rPr lang="en-US" sz="1800" b="0" kern="1200" spc="-30" baseline="0" dirty="0">
                          <a:solidFill>
                            <a:schemeClr val="tx1">
                              <a:lumMod val="75000"/>
                              <a:lumOff val="25000"/>
                            </a:schemeClr>
                          </a:solidFill>
                          <a:latin typeface="+mj-lt"/>
                          <a:ea typeface="+mn-ea"/>
                          <a:cs typeface="+mn-cs"/>
                        </a:rPr>
                        <a:t> experts</a:t>
                      </a:r>
                      <a:r>
                        <a:rPr lang="en-US" sz="1800" b="0" kern="1200" spc="-30" dirty="0">
                          <a:solidFill>
                            <a:schemeClr val="tx1">
                              <a:lumMod val="75000"/>
                              <a:lumOff val="25000"/>
                            </a:schemeClr>
                          </a:solidFill>
                          <a:latin typeface="+mj-lt"/>
                          <a:ea typeface="+mn-ea"/>
                          <a:cs typeface="+mn-cs"/>
                        </a:rPr>
                        <a:t> have spent their careers working with Ultra High Net Worth Advisors, Bankers, CPAs and Attorneys on a national basis. They are extremely knowledgeable in the complex area of wealth transfer strategies and legacy planning for high-net-worth families</a:t>
                      </a:r>
                      <a:r>
                        <a:rPr lang="en-US" sz="1800" b="0" kern="1200" spc="-30" baseline="0" dirty="0">
                          <a:solidFill>
                            <a:schemeClr val="tx1">
                              <a:lumMod val="75000"/>
                              <a:lumOff val="25000"/>
                            </a:schemeClr>
                          </a:solidFill>
                          <a:latin typeface="+mj-lt"/>
                          <a:ea typeface="+mn-ea"/>
                          <a:cs typeface="+mn-cs"/>
                        </a:rPr>
                        <a:t> including </a:t>
                      </a:r>
                      <a:r>
                        <a:rPr kumimoji="0" lang="en-US" sz="1800" b="0" i="0" u="none" strike="noStrike" kern="1200" cap="none" spc="-30" normalizeH="0" baseline="0" noProof="0" dirty="0">
                          <a:ln>
                            <a:noFill/>
                          </a:ln>
                          <a:solidFill>
                            <a:prstClr val="black">
                              <a:lumMod val="75000"/>
                              <a:lumOff val="25000"/>
                            </a:prstClr>
                          </a:solidFill>
                          <a:effectLst/>
                          <a:uLnTx/>
                          <a:uFillTx/>
                          <a:latin typeface="+mj-lt"/>
                          <a:ea typeface="+mn-ea"/>
                          <a:cs typeface="+mn-cs"/>
                        </a:rPr>
                        <a:t>the unique tax and financial considerations affecting the creation, preservation and perpetuation of wealth. </a:t>
                      </a:r>
                      <a:endParaRPr lang="en-US" sz="1800" b="0" kern="1200" spc="-30" dirty="0">
                        <a:solidFill>
                          <a:schemeClr val="tx1">
                            <a:lumMod val="75000"/>
                            <a:lumOff val="25000"/>
                          </a:schemeClr>
                        </a:solidFill>
                        <a:latin typeface="+mj-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86362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Disclosures</a:t>
            </a:r>
          </a:p>
        </p:txBody>
      </p:sp>
      <p:sp>
        <p:nvSpPr>
          <p:cNvPr id="5" name="Content Placeholder 4"/>
          <p:cNvSpPr>
            <a:spLocks noGrp="1"/>
          </p:cNvSpPr>
          <p:nvPr>
            <p:ph idx="1"/>
          </p:nvPr>
        </p:nvSpPr>
        <p:spPr/>
        <p:txBody>
          <a:bodyPr>
            <a:normAutofit fontScale="55000" lnSpcReduction="20000"/>
          </a:bodyPr>
          <a:lstStyle/>
          <a:p>
            <a:pPr marL="0" indent="0">
              <a:buNone/>
            </a:pPr>
            <a:r>
              <a:rPr lang="en-US" dirty="0"/>
              <a:t>Capitas Financial, Inc. (Capitas) provides life insurance marketing support and case management services to Merrill. Capitas is not an affiliate of Bank of America Corporation.</a:t>
            </a:r>
          </a:p>
          <a:p>
            <a:pPr marL="0" indent="0">
              <a:buNone/>
            </a:pPr>
            <a:r>
              <a:rPr lang="en-US" dirty="0"/>
              <a:t>The information cannot be relied upon for the avoidance of taxes and or IRS penalties. </a:t>
            </a:r>
          </a:p>
          <a:p>
            <a:pPr marL="0" indent="0">
              <a:buNone/>
            </a:pPr>
            <a:r>
              <a:rPr lang="en-US" dirty="0"/>
              <a:t>This material is not intended to provide tax, accounting or legal advice. As with all matters of tax or legal planning your client should consult their tax or legal counsel. </a:t>
            </a:r>
          </a:p>
          <a:p>
            <a:pPr marL="0" indent="0">
              <a:buNone/>
            </a:pPr>
            <a:r>
              <a:rPr lang="en-US" dirty="0"/>
              <a:t>This material is being provided for informational or educational purposes only and does not take into account the investment objectives or financial situation of any clients or prospective clients. The information is not intended as investment advice and is not a recommendation about managing or investing a client's retirement savings. Clients seeking information regarding their particular investment needs should contact a financial professional. Guarantees are based on the claims-paying ability of the issuing insurance company and do not apply to the underlying investment options. They are not obligations of, nor backed by, the broker/dealer and/or insurance agency selling the policy, nor by any of their affiliates, and none of them makes any representations or guarantees regarding the claims-paying ability of the issuing insurance company. </a:t>
            </a:r>
          </a:p>
          <a:p>
            <a:pPr marL="0" indent="0">
              <a:buNone/>
            </a:pPr>
            <a:endParaRPr lang="en-US" dirty="0"/>
          </a:p>
          <a:p>
            <a:pPr marL="0" indent="0">
              <a:buNone/>
            </a:pPr>
            <a:r>
              <a:rPr lang="en-US" dirty="0"/>
              <a:t>Not a deposit | Not FDIC Insured | Not Guaranteed by the bank | May lose value | Not Insurance by any federal government agency </a:t>
            </a:r>
          </a:p>
          <a:p>
            <a:pPr marL="0" indent="0">
              <a:buNone/>
            </a:pPr>
            <a:endParaRPr lang="en-US" dirty="0"/>
          </a:p>
          <a:p>
            <a:pPr marL="0" indent="0">
              <a:buNone/>
            </a:pPr>
            <a:r>
              <a:rPr lang="en-US" sz="2200" i="1" dirty="0"/>
              <a:t>Securities offered Through Simplicity Investments, Member FINRA/SIPC, 475 Springfield Ave., Summit, NJ 07901</a:t>
            </a:r>
            <a:endParaRPr lang="en-US" dirty="0"/>
          </a:p>
        </p:txBody>
      </p:sp>
    </p:spTree>
    <p:extLst>
      <p:ext uri="{BB962C8B-B14F-4D97-AF65-F5344CB8AC3E}">
        <p14:creationId xmlns:p14="http://schemas.microsoft.com/office/powerpoint/2010/main" val="1236896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Important Information</a:t>
            </a:r>
          </a:p>
        </p:txBody>
      </p:sp>
      <p:sp>
        <p:nvSpPr>
          <p:cNvPr id="5" name="Content Placeholder 4"/>
          <p:cNvSpPr>
            <a:spLocks noGrp="1"/>
          </p:cNvSpPr>
          <p:nvPr>
            <p:ph idx="1"/>
          </p:nvPr>
        </p:nvSpPr>
        <p:spPr>
          <a:xfrm>
            <a:off x="838200" y="2261286"/>
            <a:ext cx="10515600" cy="4349579"/>
          </a:xfrm>
        </p:spPr>
        <p:txBody>
          <a:bodyPr>
            <a:normAutofit fontScale="40000" lnSpcReduction="20000"/>
          </a:bodyPr>
          <a:lstStyle/>
          <a:p>
            <a:pPr marL="0" indent="0">
              <a:buNone/>
            </a:pPr>
            <a:r>
              <a:rPr lang="en-US" b="1" dirty="0"/>
              <a:t>Investing involves risk including possible loss of principal</a:t>
            </a:r>
            <a:r>
              <a:rPr lang="en-US" dirty="0"/>
              <a:t>. Information is current as of the date of this material. </a:t>
            </a:r>
          </a:p>
          <a:p>
            <a:pPr marL="0" indent="0">
              <a:buNone/>
            </a:pPr>
            <a:r>
              <a:rPr lang="en-US" dirty="0"/>
              <a:t>Any opinions expressed herein are from a third party and are given in good faith, are subject to change without notice, and are considered correct as of the stated date of their issue. </a:t>
            </a:r>
          </a:p>
          <a:p>
            <a:pPr marL="0" indent="0">
              <a:buNone/>
            </a:pPr>
            <a:r>
              <a:rPr lang="en-US" b="1" dirty="0"/>
              <a:t>Merrill Lynch, Pierce, </a:t>
            </a:r>
            <a:r>
              <a:rPr lang="en-US" b="1" dirty="0" err="1"/>
              <a:t>Fenner</a:t>
            </a:r>
            <a:r>
              <a:rPr lang="en-US" b="1" dirty="0"/>
              <a:t> &amp; Smith Incorporated is not a tax or legal advisor. Clients should consult a personal tax or legal advisor prior to making any tax or legal related investment decisions. </a:t>
            </a:r>
          </a:p>
          <a:p>
            <a:pPr marL="0" indent="0">
              <a:buNone/>
            </a:pPr>
            <a:r>
              <a:rPr lang="en-US" dirty="0"/>
              <a:t>Bank of America Corporation (“Bank of America”) is a financial holding company that, through its subsidiaries and affiliated companies, provides banking and investment products and other financial services . Trust and fiduciary services are provided by Bank of America, N.A., Member FDIC., a wholly owned subsidiary of </a:t>
            </a:r>
            <a:r>
              <a:rPr lang="en-US" dirty="0" err="1"/>
              <a:t>BofA</a:t>
            </a:r>
            <a:r>
              <a:rPr lang="en-US" dirty="0"/>
              <a:t> Corp. </a:t>
            </a:r>
          </a:p>
          <a:p>
            <a:pPr marL="0" indent="0">
              <a:buNone/>
            </a:pPr>
            <a:r>
              <a:rPr lang="en-US" dirty="0"/>
              <a:t>Merrill Lynch, Pierce, </a:t>
            </a:r>
            <a:r>
              <a:rPr lang="en-US" dirty="0" err="1"/>
              <a:t>Fenner</a:t>
            </a:r>
            <a:r>
              <a:rPr lang="en-US" dirty="0"/>
              <a:t> &amp; Smith Incorporated (also referred to as “MLPF&amp;S” or “Merrill”) makes available certain investment products sponsored, managed, distributed or provided by companies that are affiliates of Bank of America Corporation (“</a:t>
            </a:r>
            <a:r>
              <a:rPr lang="en-US" dirty="0" err="1"/>
              <a:t>BofA</a:t>
            </a:r>
            <a:r>
              <a:rPr lang="en-US" dirty="0"/>
              <a:t> Corp.”). MLPF&amp;S is a registered broker-dealer, registered investment adviser, Member SIPC and a wholly owned subsidiary of </a:t>
            </a:r>
            <a:r>
              <a:rPr lang="en-US" dirty="0" err="1"/>
              <a:t>BofA</a:t>
            </a:r>
            <a:r>
              <a:rPr lang="en-US" dirty="0"/>
              <a:t> Corp. Merrill Lynch Life Agency Inc. (“MLLA”) is a licensed insurance agency and a wholly owned subsidiary of </a:t>
            </a:r>
            <a:r>
              <a:rPr lang="en-US" dirty="0" err="1"/>
              <a:t>BofA</a:t>
            </a:r>
            <a:r>
              <a:rPr lang="en-US" dirty="0"/>
              <a:t> Corp. </a:t>
            </a:r>
          </a:p>
          <a:p>
            <a:pPr marL="0" indent="0">
              <a:buNone/>
            </a:pPr>
            <a:r>
              <a:rPr lang="en-US" dirty="0"/>
              <a:t>This material does not take into account a client’s particular investment objectives, financial situations, or needs and is not intended as a recommendation, offer or solicitation for the purchase or sale of any security or investment strategy. Merrill offers a broad range of brokerage, investment advisory (including financial planning) and other services. There are important differences between brokerage and investment advisory services, including the type of advice and assistance provided, the fees charged, and the rights and obligations of the parties. It is important to understand the differences, particularly when determining which service or services to select. </a:t>
            </a:r>
          </a:p>
          <a:p>
            <a:pPr marL="0" indent="0">
              <a:buNone/>
            </a:pPr>
            <a:r>
              <a:rPr lang="en-US" dirty="0"/>
              <a:t>Nothing discussed or suggested in these materials should be construed as permission to supersede or circumvent any Bank of America, Merrill Lynch, Pierce, </a:t>
            </a:r>
            <a:r>
              <a:rPr lang="en-US" dirty="0" err="1"/>
              <a:t>Fenner</a:t>
            </a:r>
            <a:r>
              <a:rPr lang="en-US" dirty="0"/>
              <a:t> &amp; Smith Incorporated policies, procedures, rules, and guidelines. </a:t>
            </a:r>
          </a:p>
          <a:p>
            <a:pPr marL="0" indent="0">
              <a:buNone/>
            </a:pPr>
            <a:r>
              <a:rPr lang="en-US" dirty="0"/>
              <a:t>Investment products offered through MLPF&amp;S and insurance and annuity products offered through Merrill Lynch Life Agency Inc.: </a:t>
            </a:r>
          </a:p>
          <a:p>
            <a:pPr marL="0" indent="0">
              <a:buNone/>
            </a:pPr>
            <a:endParaRPr lang="en-US" dirty="0"/>
          </a:p>
          <a:p>
            <a:pPr marL="0" indent="0">
              <a:buNone/>
            </a:pPr>
            <a:endParaRPr lang="en-US" dirty="0"/>
          </a:p>
          <a:p>
            <a:pPr marL="0" indent="0">
              <a:buNone/>
            </a:pPr>
            <a:endParaRPr lang="en-US" dirty="0"/>
          </a:p>
          <a:p>
            <a:pPr marL="0" indent="0" algn="r">
              <a:buNone/>
            </a:pPr>
            <a:endParaRPr lang="en-US" dirty="0"/>
          </a:p>
          <a:p>
            <a:pPr marL="0" indent="0" algn="r">
              <a:buNone/>
            </a:pPr>
            <a:endParaRPr lang="en-US" dirty="0"/>
          </a:p>
          <a:p>
            <a:pPr marL="0" indent="0" algn="r">
              <a:buNone/>
            </a:pPr>
            <a:r>
              <a:rPr lang="en-US" dirty="0"/>
              <a:t>ML26-001573 </a:t>
            </a:r>
          </a:p>
        </p:txBody>
      </p:sp>
      <p:graphicFrame>
        <p:nvGraphicFramePr>
          <p:cNvPr id="6" name="Table 5"/>
          <p:cNvGraphicFramePr>
            <a:graphicFrameLocks noGrp="1"/>
          </p:cNvGraphicFramePr>
          <p:nvPr>
            <p:extLst>
              <p:ext uri="{D42A27DB-BD31-4B8C-83A1-F6EECF244321}">
                <p14:modId xmlns:p14="http://schemas.microsoft.com/office/powerpoint/2010/main" val="144057730"/>
              </p:ext>
            </p:extLst>
          </p:nvPr>
        </p:nvGraphicFramePr>
        <p:xfrm>
          <a:off x="2189738" y="5385312"/>
          <a:ext cx="7812525" cy="780704"/>
        </p:xfrm>
        <a:graphic>
          <a:graphicData uri="http://schemas.openxmlformats.org/drawingml/2006/table">
            <a:tbl>
              <a:tblPr/>
              <a:tblGrid>
                <a:gridCol w="2604175">
                  <a:extLst>
                    <a:ext uri="{9D8B030D-6E8A-4147-A177-3AD203B41FA5}">
                      <a16:colId xmlns:a16="http://schemas.microsoft.com/office/drawing/2014/main" val="20000"/>
                    </a:ext>
                  </a:extLst>
                </a:gridCol>
                <a:gridCol w="2604175">
                  <a:extLst>
                    <a:ext uri="{9D8B030D-6E8A-4147-A177-3AD203B41FA5}">
                      <a16:colId xmlns:a16="http://schemas.microsoft.com/office/drawing/2014/main" val="20001"/>
                    </a:ext>
                  </a:extLst>
                </a:gridCol>
                <a:gridCol w="2604175">
                  <a:extLst>
                    <a:ext uri="{9D8B030D-6E8A-4147-A177-3AD203B41FA5}">
                      <a16:colId xmlns:a16="http://schemas.microsoft.com/office/drawing/2014/main" val="20002"/>
                    </a:ext>
                  </a:extLst>
                </a:gridCol>
              </a:tblGrid>
              <a:tr h="292193">
                <a:tc>
                  <a:txBody>
                    <a:bodyPr/>
                    <a:lstStyle/>
                    <a:p>
                      <a:pPr marL="0" marR="0" algn="ctr">
                        <a:spcBef>
                          <a:spcPts val="0"/>
                        </a:spcBef>
                        <a:spcAft>
                          <a:spcPts val="0"/>
                        </a:spcAft>
                        <a:tabLst>
                          <a:tab pos="2743200" algn="ctr"/>
                          <a:tab pos="5486400" algn="r"/>
                        </a:tabLst>
                      </a:pPr>
                      <a:r>
                        <a:rPr lang="en-US" sz="1300" b="1" dirty="0">
                          <a:solidFill>
                            <a:srgbClr val="000000"/>
                          </a:solidFill>
                          <a:latin typeface="Calibri" pitchFamily="34" charset="0"/>
                          <a:ea typeface="Times New Roman"/>
                          <a:cs typeface="Times New Roman"/>
                        </a:rPr>
                        <a:t>Are Not FDIC Insured</a:t>
                      </a:r>
                      <a:endParaRPr lang="en-US" sz="1300" dirty="0">
                        <a:solidFill>
                          <a:srgbClr val="000000"/>
                        </a:solidFill>
                        <a:latin typeface="Calibri" pitchFamily="34" charset="0"/>
                        <a:ea typeface="Times New Roman"/>
                        <a:cs typeface="Times New Roman"/>
                      </a:endParaRPr>
                    </a:p>
                  </a:txBody>
                  <a:tcPr marL="88361" marR="88361"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743200" algn="ctr"/>
                          <a:tab pos="5486400" algn="r"/>
                        </a:tabLst>
                      </a:pPr>
                      <a:r>
                        <a:rPr lang="en-US" sz="1300" b="1" dirty="0">
                          <a:solidFill>
                            <a:srgbClr val="000000"/>
                          </a:solidFill>
                          <a:latin typeface="Calibri" pitchFamily="34" charset="0"/>
                          <a:ea typeface="Times New Roman"/>
                          <a:cs typeface="Times New Roman"/>
                        </a:rPr>
                        <a:t>Are Not Bank Guaranteed</a:t>
                      </a:r>
                      <a:endParaRPr lang="en-US" sz="1300" dirty="0">
                        <a:solidFill>
                          <a:srgbClr val="000000"/>
                        </a:solidFill>
                        <a:latin typeface="Calibri" pitchFamily="34" charset="0"/>
                        <a:ea typeface="Times New Roman"/>
                        <a:cs typeface="Times New Roman"/>
                      </a:endParaRPr>
                    </a:p>
                  </a:txBody>
                  <a:tcPr marL="88361" marR="88361"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743200" algn="ctr"/>
                          <a:tab pos="5486400" algn="r"/>
                        </a:tabLst>
                      </a:pPr>
                      <a:r>
                        <a:rPr lang="en-US" sz="1300" b="1" dirty="0">
                          <a:solidFill>
                            <a:srgbClr val="000000"/>
                          </a:solidFill>
                          <a:latin typeface="Calibri" pitchFamily="34" charset="0"/>
                          <a:ea typeface="Times New Roman"/>
                          <a:cs typeface="Times New Roman"/>
                        </a:rPr>
                        <a:t>May Lose Value</a:t>
                      </a:r>
                      <a:endParaRPr lang="en-US" sz="1300" dirty="0">
                        <a:solidFill>
                          <a:srgbClr val="000000"/>
                        </a:solidFill>
                        <a:latin typeface="Calibri" pitchFamily="34" charset="0"/>
                        <a:ea typeface="Times New Roman"/>
                        <a:cs typeface="Times New Roman"/>
                      </a:endParaRPr>
                    </a:p>
                  </a:txBody>
                  <a:tcPr marL="88361" marR="88361"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88511">
                <a:tc>
                  <a:txBody>
                    <a:bodyPr/>
                    <a:lstStyle/>
                    <a:p>
                      <a:pPr marL="0" marR="0" lvl="0" indent="0" algn="ctr" defTabSz="605150" rtl="0" eaLnBrk="1" fontAlgn="auto" latinLnBrk="0" hangingPunct="1">
                        <a:lnSpc>
                          <a:spcPct val="100000"/>
                        </a:lnSpc>
                        <a:spcBef>
                          <a:spcPts val="0"/>
                        </a:spcBef>
                        <a:spcAft>
                          <a:spcPts val="0"/>
                        </a:spcAft>
                        <a:buClrTx/>
                        <a:buSzTx/>
                        <a:buFontTx/>
                        <a:buNone/>
                        <a:tabLst>
                          <a:tab pos="2743200" algn="ctr"/>
                          <a:tab pos="5486400" algn="r"/>
                        </a:tabLst>
                        <a:defRPr/>
                      </a:pPr>
                      <a:r>
                        <a:rPr lang="en-US" sz="1300" b="1" i="0" u="none" strike="noStrike" kern="1200" baseline="0" dirty="0">
                          <a:solidFill>
                            <a:schemeClr val="tx1"/>
                          </a:solidFill>
                          <a:latin typeface="Calibri" pitchFamily="34" charset="0"/>
                          <a:ea typeface="+mn-ea"/>
                          <a:cs typeface="+mn-cs"/>
                        </a:rPr>
                        <a:t>Are Not Deposits </a:t>
                      </a:r>
                      <a:endParaRPr lang="en-US" sz="1300" dirty="0">
                        <a:solidFill>
                          <a:schemeClr val="tx1"/>
                        </a:solidFill>
                        <a:latin typeface="Calibri" pitchFamily="34" charset="0"/>
                      </a:endParaRPr>
                    </a:p>
                  </a:txBody>
                  <a:tcPr marL="88361" marR="88361"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05150" rtl="0" eaLnBrk="1" fontAlgn="auto" latinLnBrk="0" hangingPunct="1">
                        <a:lnSpc>
                          <a:spcPct val="100000"/>
                        </a:lnSpc>
                        <a:spcBef>
                          <a:spcPts val="0"/>
                        </a:spcBef>
                        <a:spcAft>
                          <a:spcPts val="0"/>
                        </a:spcAft>
                        <a:buClrTx/>
                        <a:buSzTx/>
                        <a:buFontTx/>
                        <a:buNone/>
                        <a:tabLst>
                          <a:tab pos="2743200" algn="ctr"/>
                          <a:tab pos="5486400" algn="r"/>
                        </a:tabLst>
                        <a:defRPr/>
                      </a:pPr>
                      <a:r>
                        <a:rPr lang="en-US" sz="1300" b="1" i="0" u="none" strike="noStrike" kern="1200" baseline="0" dirty="0">
                          <a:solidFill>
                            <a:schemeClr val="tx1"/>
                          </a:solidFill>
                          <a:latin typeface="Calibri" pitchFamily="34" charset="0"/>
                          <a:ea typeface="+mn-ea"/>
                          <a:cs typeface="+mn-cs"/>
                        </a:rPr>
                        <a:t>Are Not Insured by Any </a:t>
                      </a:r>
                      <a:br>
                        <a:rPr lang="en-US" sz="1300" b="1" i="0" u="none" strike="noStrike" kern="1200" baseline="0" dirty="0">
                          <a:solidFill>
                            <a:schemeClr val="tx1"/>
                          </a:solidFill>
                          <a:latin typeface="Calibri" pitchFamily="34" charset="0"/>
                          <a:ea typeface="+mn-ea"/>
                          <a:cs typeface="+mn-cs"/>
                        </a:rPr>
                      </a:br>
                      <a:r>
                        <a:rPr lang="en-US" sz="1300" b="1" i="0" u="none" strike="noStrike" kern="1200" baseline="0" dirty="0">
                          <a:solidFill>
                            <a:schemeClr val="tx1"/>
                          </a:solidFill>
                          <a:latin typeface="Calibri" pitchFamily="34" charset="0"/>
                          <a:ea typeface="+mn-ea"/>
                          <a:cs typeface="+mn-cs"/>
                        </a:rPr>
                        <a:t>Federal Government Agency</a:t>
                      </a:r>
                      <a:endParaRPr lang="en-US" sz="1300" dirty="0">
                        <a:solidFill>
                          <a:schemeClr val="tx1"/>
                        </a:solidFill>
                        <a:latin typeface="Calibri" pitchFamily="34" charset="0"/>
                      </a:endParaRPr>
                    </a:p>
                  </a:txBody>
                  <a:tcPr marL="88361" marR="88361"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05150" rtl="0" eaLnBrk="1" fontAlgn="auto" latinLnBrk="0" hangingPunct="1">
                        <a:lnSpc>
                          <a:spcPct val="100000"/>
                        </a:lnSpc>
                        <a:spcBef>
                          <a:spcPts val="0"/>
                        </a:spcBef>
                        <a:spcAft>
                          <a:spcPts val="0"/>
                        </a:spcAft>
                        <a:buClrTx/>
                        <a:buSzTx/>
                        <a:buFontTx/>
                        <a:buNone/>
                        <a:tabLst>
                          <a:tab pos="2743200" algn="ctr"/>
                          <a:tab pos="5486400" algn="r"/>
                        </a:tabLst>
                        <a:defRPr/>
                      </a:pPr>
                      <a:r>
                        <a:rPr lang="en-US" sz="1300" b="1" i="0" u="none" strike="noStrike" kern="1200" baseline="0" dirty="0">
                          <a:solidFill>
                            <a:schemeClr val="tx1"/>
                          </a:solidFill>
                          <a:latin typeface="Calibri" pitchFamily="34" charset="0"/>
                          <a:ea typeface="+mn-ea"/>
                          <a:cs typeface="+mn-cs"/>
                        </a:rPr>
                        <a:t>Are Not a Condition to Any </a:t>
                      </a:r>
                      <a:br>
                        <a:rPr lang="en-US" sz="1300" b="1" i="0" u="none" strike="noStrike" kern="1200" baseline="0" dirty="0">
                          <a:solidFill>
                            <a:schemeClr val="tx1"/>
                          </a:solidFill>
                          <a:latin typeface="Calibri" pitchFamily="34" charset="0"/>
                          <a:ea typeface="+mn-ea"/>
                          <a:cs typeface="+mn-cs"/>
                        </a:rPr>
                      </a:br>
                      <a:r>
                        <a:rPr lang="en-US" sz="1300" b="1" i="0" u="none" strike="noStrike" kern="1200" baseline="0" dirty="0">
                          <a:solidFill>
                            <a:schemeClr val="tx1"/>
                          </a:solidFill>
                          <a:latin typeface="Calibri" pitchFamily="34" charset="0"/>
                          <a:ea typeface="+mn-ea"/>
                          <a:cs typeface="+mn-cs"/>
                        </a:rPr>
                        <a:t>Banking Service or Activity</a:t>
                      </a:r>
                      <a:endParaRPr lang="en-US" sz="1300" dirty="0">
                        <a:solidFill>
                          <a:schemeClr val="tx1"/>
                        </a:solidFill>
                        <a:latin typeface="Calibri" pitchFamily="34" charset="0"/>
                      </a:endParaRPr>
                    </a:p>
                  </a:txBody>
                  <a:tcPr marL="88361" marR="88361"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2532498"/>
                  </a:ext>
                </a:extLst>
              </a:tr>
            </a:tbl>
          </a:graphicData>
        </a:graphic>
      </p:graphicFrame>
    </p:spTree>
    <p:extLst>
      <p:ext uri="{BB962C8B-B14F-4D97-AF65-F5344CB8AC3E}">
        <p14:creationId xmlns:p14="http://schemas.microsoft.com/office/powerpoint/2010/main" val="1282083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DA6A39-16EC-4295-BA41-822D08E30CA0}"/>
              </a:ext>
            </a:extLst>
          </p:cNvPr>
          <p:cNvSpPr txBox="1"/>
          <p:nvPr/>
        </p:nvSpPr>
        <p:spPr>
          <a:xfrm>
            <a:off x="2395105" y="1711036"/>
            <a:ext cx="699481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500" dirty="0">
                <a:solidFill>
                  <a:srgbClr val="837333"/>
                </a:solidFill>
                <a:latin typeface="Verdana" panose="020B0604030504040204" pitchFamily="34" charset="0"/>
                <a:ea typeface="Verdana" panose="020B0604030504040204" pitchFamily="34" charset="0"/>
              </a:rPr>
              <a:t>CAPITAS</a:t>
            </a:r>
            <a:r>
              <a:rPr lang="en-US" sz="4400" dirty="0">
                <a:solidFill>
                  <a:srgbClr val="837333"/>
                </a:solidFill>
                <a:latin typeface="Verdana" panose="020B0604030504040204" pitchFamily="34" charset="0"/>
                <a:ea typeface="Verdana" panose="020B0604030504040204" pitchFamily="34" charset="0"/>
              </a:rPr>
              <a:t> </a:t>
            </a:r>
            <a:r>
              <a:rPr lang="en-US" sz="2500" dirty="0">
                <a:solidFill>
                  <a:srgbClr val="837333"/>
                </a:solidFill>
                <a:latin typeface="Verdana" panose="020B0604030504040204" pitchFamily="34" charset="0"/>
                <a:ea typeface="Verdana" panose="020B0604030504040204" pitchFamily="34" charset="0"/>
              </a:rPr>
              <a:t>PRIVATE WEALTH</a:t>
            </a:r>
          </a:p>
        </p:txBody>
      </p:sp>
      <p:sp>
        <p:nvSpPr>
          <p:cNvPr id="5" name="TextBox 4">
            <a:extLst>
              <a:ext uri="{FF2B5EF4-FFF2-40B4-BE49-F238E27FC236}">
                <a16:creationId xmlns:a16="http://schemas.microsoft.com/office/drawing/2014/main" id="{954AC154-3E18-403B-B6C4-2146F697D360}"/>
              </a:ext>
            </a:extLst>
          </p:cNvPr>
          <p:cNvSpPr txBox="1"/>
          <p:nvPr/>
        </p:nvSpPr>
        <p:spPr>
          <a:xfrm>
            <a:off x="1174171" y="2429740"/>
            <a:ext cx="100410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n-US" sz="2400" dirty="0">
                <a:latin typeface="+mj-lt"/>
                <a:cs typeface="Arial"/>
              </a:rPr>
              <a:t>Capitas’ team of nationally recognized experts working with Capitas local Point of Sale professionals to provide </a:t>
            </a:r>
            <a:r>
              <a:rPr lang="en-US" sz="2400" b="1" dirty="0">
                <a:solidFill>
                  <a:srgbClr val="837333"/>
                </a:solidFill>
                <a:latin typeface="+mj-lt"/>
              </a:rPr>
              <a:t>sophisticated, unbiased</a:t>
            </a:r>
            <a:r>
              <a:rPr lang="en-US" sz="2400" b="1" dirty="0">
                <a:latin typeface="+mj-lt"/>
                <a:cs typeface="Arial"/>
              </a:rPr>
              <a:t> </a:t>
            </a:r>
            <a:r>
              <a:rPr lang="en-US" sz="2400" dirty="0">
                <a:latin typeface="+mj-lt"/>
                <a:cs typeface="Arial"/>
              </a:rPr>
              <a:t>insurance solutions.</a:t>
            </a: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t="10919" b="48135"/>
          <a:stretch/>
        </p:blipFill>
        <p:spPr>
          <a:xfrm>
            <a:off x="2340404" y="3992949"/>
            <a:ext cx="7104214" cy="1937513"/>
          </a:xfrm>
          <a:prstGeom prst="rect">
            <a:avLst/>
          </a:prstGeom>
        </p:spPr>
      </p:pic>
    </p:spTree>
    <p:extLst>
      <p:ext uri="{BB962C8B-B14F-4D97-AF65-F5344CB8AC3E}">
        <p14:creationId xmlns:p14="http://schemas.microsoft.com/office/powerpoint/2010/main" val="1503778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A large stone building&#10;&#10;Description automatically generated">
            <a:extLst>
              <a:ext uri="{FF2B5EF4-FFF2-40B4-BE49-F238E27FC236}">
                <a16:creationId xmlns:a16="http://schemas.microsoft.com/office/drawing/2014/main" id="{A09FDAFF-FD48-4D8E-85B0-1551BD093131}"/>
              </a:ext>
            </a:extLst>
          </p:cNvPr>
          <p:cNvPicPr>
            <a:picLocks noChangeAspect="1"/>
          </p:cNvPicPr>
          <p:nvPr/>
        </p:nvPicPr>
        <p:blipFill rotWithShape="1">
          <a:blip r:embed="rId3"/>
          <a:srcRect l="13756" r="12674" b="-232"/>
          <a:stretch/>
        </p:blipFill>
        <p:spPr>
          <a:xfrm>
            <a:off x="6915048" y="1650422"/>
            <a:ext cx="4960394" cy="4513120"/>
          </a:xfrm>
          <a:prstGeom prst="rect">
            <a:avLst/>
          </a:prstGeom>
        </p:spPr>
      </p:pic>
      <p:sp>
        <p:nvSpPr>
          <p:cNvPr id="14" name="TextBox 13">
            <a:extLst>
              <a:ext uri="{FF2B5EF4-FFF2-40B4-BE49-F238E27FC236}">
                <a16:creationId xmlns:a16="http://schemas.microsoft.com/office/drawing/2014/main" id="{FEC9F296-F50F-4ED2-85CA-858D2AB98939}"/>
              </a:ext>
            </a:extLst>
          </p:cNvPr>
          <p:cNvSpPr txBox="1"/>
          <p:nvPr/>
        </p:nvSpPr>
        <p:spPr>
          <a:xfrm>
            <a:off x="507423" y="2452438"/>
            <a:ext cx="5342534"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pc="-30" dirty="0">
                <a:solidFill>
                  <a:prstClr val="black"/>
                </a:solidFill>
                <a:latin typeface="Calibri Light" panose="020F0302020204030204"/>
              </a:rPr>
              <a:t>Local </a:t>
            </a:r>
            <a:r>
              <a:rPr lang="en-US" spc="-30" dirty="0" err="1">
                <a:solidFill>
                  <a:prstClr val="black"/>
                </a:solidFill>
                <a:latin typeface="Calibri Light" panose="020F0302020204030204"/>
              </a:rPr>
              <a:t>Capitas</a:t>
            </a:r>
            <a:r>
              <a:rPr lang="en-US" spc="-30" dirty="0">
                <a:solidFill>
                  <a:prstClr val="black"/>
                </a:solidFill>
                <a:latin typeface="Calibri Light" panose="020F0302020204030204"/>
              </a:rPr>
              <a:t> Financial Point of Sale professionals are supported by  one of the industry leading nationally recognized Private Wealth teams. The Capitas Private Wealth Team of “Special Ops” experts enable a wide range of insight and expertise related to Wealth Transfer &amp; Estate Planning, Business Planning &amp; Executive Benefits, Underwriting, and Premium Finance. We understand that a highly customized approach is required for the needs of today's Ultra High Net Worth Clients. Through this industry leading collaboration of local and national resources, we can help develop strategies that help address their specific unique planning objectives and needs.</a:t>
            </a:r>
          </a:p>
        </p:txBody>
      </p:sp>
      <p:sp>
        <p:nvSpPr>
          <p:cNvPr id="16" name="TextBox 15">
            <a:extLst>
              <a:ext uri="{FF2B5EF4-FFF2-40B4-BE49-F238E27FC236}">
                <a16:creationId xmlns:a16="http://schemas.microsoft.com/office/drawing/2014/main" id="{F12F7D54-9FCA-4527-B4FB-153F40F8908B}"/>
              </a:ext>
            </a:extLst>
          </p:cNvPr>
          <p:cNvSpPr txBox="1"/>
          <p:nvPr/>
        </p:nvSpPr>
        <p:spPr>
          <a:xfrm>
            <a:off x="507423" y="1650422"/>
            <a:ext cx="557298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837333"/>
                </a:solidFill>
                <a:latin typeface="Verdana" panose="020B0604030504040204" pitchFamily="34" charset="0"/>
                <a:ea typeface="Verdana" panose="020B0604030504040204" pitchFamily="34" charset="0"/>
              </a:rPr>
              <a:t>CAPITAS DIFFERENTIATOR IN ULTRA HIGH NET WORTH MARKET</a:t>
            </a:r>
          </a:p>
        </p:txBody>
      </p:sp>
      <p:cxnSp>
        <p:nvCxnSpPr>
          <p:cNvPr id="2" name="Straight Arrow Connector 17">
            <a:extLst>
              <a:ext uri="{FF2B5EF4-FFF2-40B4-BE49-F238E27FC236}">
                <a16:creationId xmlns:a16="http://schemas.microsoft.com/office/drawing/2014/main" id="{0773F292-5B74-4473-AA0D-309C97BBB685}"/>
              </a:ext>
            </a:extLst>
          </p:cNvPr>
          <p:cNvCxnSpPr/>
          <p:nvPr/>
        </p:nvCxnSpPr>
        <p:spPr>
          <a:xfrm>
            <a:off x="6080412" y="1716231"/>
            <a:ext cx="8659" cy="4009158"/>
          </a:xfrm>
          <a:prstGeom prst="straightConnector1">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981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78771" y="84662"/>
            <a:ext cx="1639614" cy="883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1588" y="1314426"/>
            <a:ext cx="6848823" cy="5292273"/>
          </a:xfrm>
          <a:prstGeom prst="rect">
            <a:avLst/>
          </a:prstGeom>
        </p:spPr>
      </p:pic>
    </p:spTree>
    <p:extLst>
      <p:ext uri="{BB962C8B-B14F-4D97-AF65-F5344CB8AC3E}">
        <p14:creationId xmlns:p14="http://schemas.microsoft.com/office/powerpoint/2010/main" val="1284996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1944" y="2058203"/>
            <a:ext cx="11603421" cy="400110"/>
          </a:xfrm>
          <a:prstGeom prst="rect">
            <a:avLst/>
          </a:prstGeom>
        </p:spPr>
        <p:txBody>
          <a:bodyPr wrap="square">
            <a:spAutoFit/>
          </a:bodyPr>
          <a:lstStyle/>
          <a:p>
            <a:pPr marL="285750" indent="-285750">
              <a:buClrTx/>
              <a:buFont typeface="Arial" panose="020B0604020202020204" pitchFamily="34" charset="0"/>
              <a:buChar char="•"/>
            </a:pPr>
            <a:endParaRPr lang="en-US" sz="2000" spc="-10" dirty="0">
              <a:solidFill>
                <a:schemeClr val="tx1">
                  <a:lumMod val="75000"/>
                  <a:lumOff val="25000"/>
                </a:schemeClr>
              </a:solidFill>
            </a:endParaRPr>
          </a:p>
        </p:txBody>
      </p:sp>
      <p:sp>
        <p:nvSpPr>
          <p:cNvPr id="53" name="Rectangle 52"/>
          <p:cNvSpPr/>
          <p:nvPr/>
        </p:nvSpPr>
        <p:spPr>
          <a:xfrm>
            <a:off x="4578771" y="84662"/>
            <a:ext cx="1639614" cy="883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5" name="TextBox 34"/>
          <p:cNvSpPr txBox="1"/>
          <p:nvPr/>
        </p:nvSpPr>
        <p:spPr>
          <a:xfrm>
            <a:off x="451944" y="1679376"/>
            <a:ext cx="11277000" cy="578882"/>
          </a:xfrm>
          <a:prstGeom prst="roundRect">
            <a:avLst/>
          </a:prstGeom>
          <a:solidFill>
            <a:srgbClr val="FFFFFF">
              <a:alpha val="69804"/>
            </a:srgbClr>
          </a:solidFill>
          <a:effectLst>
            <a:outerShdw blurRad="50800" dist="38100" dir="2700000" algn="tl" rotWithShape="0">
              <a:prstClr val="black">
                <a:alpha val="40000"/>
              </a:prstClr>
            </a:outerShdw>
          </a:effectLst>
        </p:spPr>
        <p:txBody>
          <a:bodyPr wrap="square" rtlCol="0">
            <a:spAutoFit/>
          </a:bodyPr>
          <a:lstStyle/>
          <a:p>
            <a:pPr algn="ctr"/>
            <a:r>
              <a:rPr lang="en-US" sz="2800" b="1" dirty="0" err="1">
                <a:solidFill>
                  <a:srgbClr val="1F3465"/>
                </a:solidFill>
              </a:rPr>
              <a:t>Capitas</a:t>
            </a:r>
            <a:r>
              <a:rPr lang="en-US" sz="2800" b="1" dirty="0">
                <a:solidFill>
                  <a:srgbClr val="1F3465"/>
                </a:solidFill>
              </a:rPr>
              <a:t> Private Wealth Centers</a:t>
            </a:r>
          </a:p>
        </p:txBody>
      </p:sp>
      <p:sp>
        <p:nvSpPr>
          <p:cNvPr id="36" name="Rounded Rectangle 11"/>
          <p:cNvSpPr/>
          <p:nvPr/>
        </p:nvSpPr>
        <p:spPr>
          <a:xfrm>
            <a:off x="451944" y="3385124"/>
            <a:ext cx="1856653" cy="1845158"/>
          </a:xfrm>
          <a:custGeom>
            <a:avLst/>
            <a:gdLst>
              <a:gd name="connsiteX0" fmla="*/ 0 w 1853063"/>
              <a:gd name="connsiteY0" fmla="*/ 307423 h 1844503"/>
              <a:gd name="connsiteX1" fmla="*/ 307423 w 1853063"/>
              <a:gd name="connsiteY1" fmla="*/ 0 h 1844503"/>
              <a:gd name="connsiteX2" fmla="*/ 1545640 w 1853063"/>
              <a:gd name="connsiteY2" fmla="*/ 0 h 1844503"/>
              <a:gd name="connsiteX3" fmla="*/ 1853063 w 1853063"/>
              <a:gd name="connsiteY3" fmla="*/ 307423 h 1844503"/>
              <a:gd name="connsiteX4" fmla="*/ 1853063 w 1853063"/>
              <a:gd name="connsiteY4" fmla="*/ 1537080 h 1844503"/>
              <a:gd name="connsiteX5" fmla="*/ 1545640 w 1853063"/>
              <a:gd name="connsiteY5" fmla="*/ 1844503 h 1844503"/>
              <a:gd name="connsiteX6" fmla="*/ 307423 w 1853063"/>
              <a:gd name="connsiteY6" fmla="*/ 1844503 h 1844503"/>
              <a:gd name="connsiteX7" fmla="*/ 0 w 1853063"/>
              <a:gd name="connsiteY7" fmla="*/ 1537080 h 1844503"/>
              <a:gd name="connsiteX8" fmla="*/ 0 w 1853063"/>
              <a:gd name="connsiteY8" fmla="*/ 307423 h 1844503"/>
              <a:gd name="connsiteX0" fmla="*/ 0 w 1855833"/>
              <a:gd name="connsiteY0" fmla="*/ 309157 h 1846237"/>
              <a:gd name="connsiteX1" fmla="*/ 307423 w 1855833"/>
              <a:gd name="connsiteY1" fmla="*/ 1734 h 1846237"/>
              <a:gd name="connsiteX2" fmla="*/ 1545640 w 1855833"/>
              <a:gd name="connsiteY2" fmla="*/ 1734 h 1846237"/>
              <a:gd name="connsiteX3" fmla="*/ 1853063 w 1855833"/>
              <a:gd name="connsiteY3" fmla="*/ 309157 h 1846237"/>
              <a:gd name="connsiteX4" fmla="*/ 1853063 w 1855833"/>
              <a:gd name="connsiteY4" fmla="*/ 1538814 h 1846237"/>
              <a:gd name="connsiteX5" fmla="*/ 1545640 w 1855833"/>
              <a:gd name="connsiteY5" fmla="*/ 1846237 h 1846237"/>
              <a:gd name="connsiteX6" fmla="*/ 307423 w 1855833"/>
              <a:gd name="connsiteY6" fmla="*/ 1846237 h 1846237"/>
              <a:gd name="connsiteX7" fmla="*/ 0 w 1855833"/>
              <a:gd name="connsiteY7" fmla="*/ 1538814 h 1846237"/>
              <a:gd name="connsiteX8" fmla="*/ 0 w 1855833"/>
              <a:gd name="connsiteY8" fmla="*/ 309157 h 1846237"/>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3811"/>
              <a:gd name="connsiteY0" fmla="*/ 309313 h 1846974"/>
              <a:gd name="connsiteX1" fmla="*/ 307423 w 1853811"/>
              <a:gd name="connsiteY1" fmla="*/ 1890 h 1846974"/>
              <a:gd name="connsiteX2" fmla="*/ 1545640 w 1853811"/>
              <a:gd name="connsiteY2" fmla="*/ 1890 h 1846974"/>
              <a:gd name="connsiteX3" fmla="*/ 1853063 w 1853811"/>
              <a:gd name="connsiteY3" fmla="*/ 309313 h 1846974"/>
              <a:gd name="connsiteX4" fmla="*/ 1853063 w 1853811"/>
              <a:gd name="connsiteY4" fmla="*/ 1538970 h 1846974"/>
              <a:gd name="connsiteX5" fmla="*/ 1545640 w 1853811"/>
              <a:gd name="connsiteY5" fmla="*/ 1846393 h 1846974"/>
              <a:gd name="connsiteX6" fmla="*/ 307423 w 1853811"/>
              <a:gd name="connsiteY6" fmla="*/ 1846393 h 1846974"/>
              <a:gd name="connsiteX7" fmla="*/ 0 w 1853811"/>
              <a:gd name="connsiteY7" fmla="*/ 1538970 h 1846974"/>
              <a:gd name="connsiteX8" fmla="*/ 0 w 1853811"/>
              <a:gd name="connsiteY8" fmla="*/ 309313 h 1846974"/>
              <a:gd name="connsiteX0" fmla="*/ 0 w 1855771"/>
              <a:gd name="connsiteY0" fmla="*/ 307423 h 1845084"/>
              <a:gd name="connsiteX1" fmla="*/ 307423 w 1855771"/>
              <a:gd name="connsiteY1" fmla="*/ 0 h 1845084"/>
              <a:gd name="connsiteX2" fmla="*/ 1545640 w 1855771"/>
              <a:gd name="connsiteY2" fmla="*/ 0 h 1845084"/>
              <a:gd name="connsiteX3" fmla="*/ 1853063 w 1855771"/>
              <a:gd name="connsiteY3" fmla="*/ 307423 h 1845084"/>
              <a:gd name="connsiteX4" fmla="*/ 1853063 w 1855771"/>
              <a:gd name="connsiteY4" fmla="*/ 1537080 h 1845084"/>
              <a:gd name="connsiteX5" fmla="*/ 1545640 w 1855771"/>
              <a:gd name="connsiteY5" fmla="*/ 1844503 h 1845084"/>
              <a:gd name="connsiteX6" fmla="*/ 307423 w 1855771"/>
              <a:gd name="connsiteY6" fmla="*/ 1844503 h 1845084"/>
              <a:gd name="connsiteX7" fmla="*/ 0 w 1855771"/>
              <a:gd name="connsiteY7" fmla="*/ 1537080 h 1845084"/>
              <a:gd name="connsiteX8" fmla="*/ 0 w 1855771"/>
              <a:gd name="connsiteY8" fmla="*/ 307423 h 184508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23 h 1847274"/>
              <a:gd name="connsiteX1" fmla="*/ 308305 w 1856653"/>
              <a:gd name="connsiteY1" fmla="*/ 0 h 1847274"/>
              <a:gd name="connsiteX2" fmla="*/ 1546522 w 1856653"/>
              <a:gd name="connsiteY2" fmla="*/ 0 h 1847274"/>
              <a:gd name="connsiteX3" fmla="*/ 1853945 w 1856653"/>
              <a:gd name="connsiteY3" fmla="*/ 307423 h 1847274"/>
              <a:gd name="connsiteX4" fmla="*/ 1853945 w 1856653"/>
              <a:gd name="connsiteY4" fmla="*/ 1537080 h 1847274"/>
              <a:gd name="connsiteX5" fmla="*/ 1546522 w 1856653"/>
              <a:gd name="connsiteY5" fmla="*/ 1844503 h 1847274"/>
              <a:gd name="connsiteX6" fmla="*/ 308305 w 1856653"/>
              <a:gd name="connsiteY6" fmla="*/ 1844503 h 1847274"/>
              <a:gd name="connsiteX7" fmla="*/ 882 w 1856653"/>
              <a:gd name="connsiteY7" fmla="*/ 1537080 h 1847274"/>
              <a:gd name="connsiteX8" fmla="*/ 882 w 1856653"/>
              <a:gd name="connsiteY8" fmla="*/ 307423 h 1847274"/>
              <a:gd name="connsiteX0" fmla="*/ 882 w 1856653"/>
              <a:gd name="connsiteY0" fmla="*/ 307423 h 1847274"/>
              <a:gd name="connsiteX1" fmla="*/ 308305 w 1856653"/>
              <a:gd name="connsiteY1" fmla="*/ 0 h 1847274"/>
              <a:gd name="connsiteX2" fmla="*/ 1546522 w 1856653"/>
              <a:gd name="connsiteY2" fmla="*/ 0 h 1847274"/>
              <a:gd name="connsiteX3" fmla="*/ 1853945 w 1856653"/>
              <a:gd name="connsiteY3" fmla="*/ 307423 h 1847274"/>
              <a:gd name="connsiteX4" fmla="*/ 1853945 w 1856653"/>
              <a:gd name="connsiteY4" fmla="*/ 1537080 h 1847274"/>
              <a:gd name="connsiteX5" fmla="*/ 1546522 w 1856653"/>
              <a:gd name="connsiteY5" fmla="*/ 1844503 h 1847274"/>
              <a:gd name="connsiteX6" fmla="*/ 308305 w 1856653"/>
              <a:gd name="connsiteY6" fmla="*/ 1844503 h 1847274"/>
              <a:gd name="connsiteX7" fmla="*/ 882 w 1856653"/>
              <a:gd name="connsiteY7" fmla="*/ 1537080 h 1847274"/>
              <a:gd name="connsiteX8" fmla="*/ 882 w 1856653"/>
              <a:gd name="connsiteY8" fmla="*/ 307423 h 184727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97 h 1845158"/>
              <a:gd name="connsiteX1" fmla="*/ 308305 w 1856653"/>
              <a:gd name="connsiteY1" fmla="*/ 74 h 1845158"/>
              <a:gd name="connsiteX2" fmla="*/ 1546522 w 1856653"/>
              <a:gd name="connsiteY2" fmla="*/ 74 h 1845158"/>
              <a:gd name="connsiteX3" fmla="*/ 1853945 w 1856653"/>
              <a:gd name="connsiteY3" fmla="*/ 307497 h 1845158"/>
              <a:gd name="connsiteX4" fmla="*/ 1853945 w 1856653"/>
              <a:gd name="connsiteY4" fmla="*/ 1537154 h 1845158"/>
              <a:gd name="connsiteX5" fmla="*/ 1546522 w 1856653"/>
              <a:gd name="connsiteY5" fmla="*/ 1844577 h 1845158"/>
              <a:gd name="connsiteX6" fmla="*/ 308305 w 1856653"/>
              <a:gd name="connsiteY6" fmla="*/ 1844577 h 1845158"/>
              <a:gd name="connsiteX7" fmla="*/ 882 w 1856653"/>
              <a:gd name="connsiteY7" fmla="*/ 1537154 h 1845158"/>
              <a:gd name="connsiteX8" fmla="*/ 882 w 1856653"/>
              <a:gd name="connsiteY8" fmla="*/ 307497 h 184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6653" h="1845158">
                <a:moveTo>
                  <a:pt x="882" y="307497"/>
                </a:moveTo>
                <a:cubicBezTo>
                  <a:pt x="882" y="-13013"/>
                  <a:pt x="-32302" y="74"/>
                  <a:pt x="308305" y="74"/>
                </a:cubicBezTo>
                <a:lnTo>
                  <a:pt x="1546522" y="74"/>
                </a:lnTo>
                <a:cubicBezTo>
                  <a:pt x="1922298" y="74"/>
                  <a:pt x="1848921" y="122639"/>
                  <a:pt x="1853945" y="307497"/>
                </a:cubicBezTo>
                <a:lnTo>
                  <a:pt x="1853945" y="1537154"/>
                </a:lnTo>
                <a:cubicBezTo>
                  <a:pt x="1853945" y="1872737"/>
                  <a:pt x="1776597" y="1844577"/>
                  <a:pt x="1546522" y="1844577"/>
                </a:cubicBezTo>
                <a:lnTo>
                  <a:pt x="308305" y="1844577"/>
                </a:lnTo>
                <a:cubicBezTo>
                  <a:pt x="2867" y="1844577"/>
                  <a:pt x="882" y="1857664"/>
                  <a:pt x="882" y="1537154"/>
                </a:cubicBezTo>
                <a:lnTo>
                  <a:pt x="882" y="307497"/>
                </a:ln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20" dirty="0">
                <a:solidFill>
                  <a:srgbClr val="1B75BA"/>
                </a:solidFill>
              </a:rPr>
              <a:t>Wealth Transfer &amp; Estate Planning</a:t>
            </a:r>
            <a:endParaRPr lang="en-US" b="1" spc="-20" dirty="0">
              <a:solidFill>
                <a:srgbClr val="1F3465"/>
              </a:solidFill>
            </a:endParaRPr>
          </a:p>
        </p:txBody>
      </p:sp>
      <p:sp>
        <p:nvSpPr>
          <p:cNvPr id="37" name="Rounded Rectangle 11"/>
          <p:cNvSpPr/>
          <p:nvPr/>
        </p:nvSpPr>
        <p:spPr>
          <a:xfrm>
            <a:off x="6732176" y="3385124"/>
            <a:ext cx="1856653" cy="1845158"/>
          </a:xfrm>
          <a:custGeom>
            <a:avLst/>
            <a:gdLst>
              <a:gd name="connsiteX0" fmla="*/ 0 w 1853063"/>
              <a:gd name="connsiteY0" fmla="*/ 307423 h 1844503"/>
              <a:gd name="connsiteX1" fmla="*/ 307423 w 1853063"/>
              <a:gd name="connsiteY1" fmla="*/ 0 h 1844503"/>
              <a:gd name="connsiteX2" fmla="*/ 1545640 w 1853063"/>
              <a:gd name="connsiteY2" fmla="*/ 0 h 1844503"/>
              <a:gd name="connsiteX3" fmla="*/ 1853063 w 1853063"/>
              <a:gd name="connsiteY3" fmla="*/ 307423 h 1844503"/>
              <a:gd name="connsiteX4" fmla="*/ 1853063 w 1853063"/>
              <a:gd name="connsiteY4" fmla="*/ 1537080 h 1844503"/>
              <a:gd name="connsiteX5" fmla="*/ 1545640 w 1853063"/>
              <a:gd name="connsiteY5" fmla="*/ 1844503 h 1844503"/>
              <a:gd name="connsiteX6" fmla="*/ 307423 w 1853063"/>
              <a:gd name="connsiteY6" fmla="*/ 1844503 h 1844503"/>
              <a:gd name="connsiteX7" fmla="*/ 0 w 1853063"/>
              <a:gd name="connsiteY7" fmla="*/ 1537080 h 1844503"/>
              <a:gd name="connsiteX8" fmla="*/ 0 w 1853063"/>
              <a:gd name="connsiteY8" fmla="*/ 307423 h 1844503"/>
              <a:gd name="connsiteX0" fmla="*/ 0 w 1855833"/>
              <a:gd name="connsiteY0" fmla="*/ 309157 h 1846237"/>
              <a:gd name="connsiteX1" fmla="*/ 307423 w 1855833"/>
              <a:gd name="connsiteY1" fmla="*/ 1734 h 1846237"/>
              <a:gd name="connsiteX2" fmla="*/ 1545640 w 1855833"/>
              <a:gd name="connsiteY2" fmla="*/ 1734 h 1846237"/>
              <a:gd name="connsiteX3" fmla="*/ 1853063 w 1855833"/>
              <a:gd name="connsiteY3" fmla="*/ 309157 h 1846237"/>
              <a:gd name="connsiteX4" fmla="*/ 1853063 w 1855833"/>
              <a:gd name="connsiteY4" fmla="*/ 1538814 h 1846237"/>
              <a:gd name="connsiteX5" fmla="*/ 1545640 w 1855833"/>
              <a:gd name="connsiteY5" fmla="*/ 1846237 h 1846237"/>
              <a:gd name="connsiteX6" fmla="*/ 307423 w 1855833"/>
              <a:gd name="connsiteY6" fmla="*/ 1846237 h 1846237"/>
              <a:gd name="connsiteX7" fmla="*/ 0 w 1855833"/>
              <a:gd name="connsiteY7" fmla="*/ 1538814 h 1846237"/>
              <a:gd name="connsiteX8" fmla="*/ 0 w 1855833"/>
              <a:gd name="connsiteY8" fmla="*/ 309157 h 1846237"/>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3811"/>
              <a:gd name="connsiteY0" fmla="*/ 309313 h 1846974"/>
              <a:gd name="connsiteX1" fmla="*/ 307423 w 1853811"/>
              <a:gd name="connsiteY1" fmla="*/ 1890 h 1846974"/>
              <a:gd name="connsiteX2" fmla="*/ 1545640 w 1853811"/>
              <a:gd name="connsiteY2" fmla="*/ 1890 h 1846974"/>
              <a:gd name="connsiteX3" fmla="*/ 1853063 w 1853811"/>
              <a:gd name="connsiteY3" fmla="*/ 309313 h 1846974"/>
              <a:gd name="connsiteX4" fmla="*/ 1853063 w 1853811"/>
              <a:gd name="connsiteY4" fmla="*/ 1538970 h 1846974"/>
              <a:gd name="connsiteX5" fmla="*/ 1545640 w 1853811"/>
              <a:gd name="connsiteY5" fmla="*/ 1846393 h 1846974"/>
              <a:gd name="connsiteX6" fmla="*/ 307423 w 1853811"/>
              <a:gd name="connsiteY6" fmla="*/ 1846393 h 1846974"/>
              <a:gd name="connsiteX7" fmla="*/ 0 w 1853811"/>
              <a:gd name="connsiteY7" fmla="*/ 1538970 h 1846974"/>
              <a:gd name="connsiteX8" fmla="*/ 0 w 1853811"/>
              <a:gd name="connsiteY8" fmla="*/ 309313 h 1846974"/>
              <a:gd name="connsiteX0" fmla="*/ 0 w 1855771"/>
              <a:gd name="connsiteY0" fmla="*/ 307423 h 1845084"/>
              <a:gd name="connsiteX1" fmla="*/ 307423 w 1855771"/>
              <a:gd name="connsiteY1" fmla="*/ 0 h 1845084"/>
              <a:gd name="connsiteX2" fmla="*/ 1545640 w 1855771"/>
              <a:gd name="connsiteY2" fmla="*/ 0 h 1845084"/>
              <a:gd name="connsiteX3" fmla="*/ 1853063 w 1855771"/>
              <a:gd name="connsiteY3" fmla="*/ 307423 h 1845084"/>
              <a:gd name="connsiteX4" fmla="*/ 1853063 w 1855771"/>
              <a:gd name="connsiteY4" fmla="*/ 1537080 h 1845084"/>
              <a:gd name="connsiteX5" fmla="*/ 1545640 w 1855771"/>
              <a:gd name="connsiteY5" fmla="*/ 1844503 h 1845084"/>
              <a:gd name="connsiteX6" fmla="*/ 307423 w 1855771"/>
              <a:gd name="connsiteY6" fmla="*/ 1844503 h 1845084"/>
              <a:gd name="connsiteX7" fmla="*/ 0 w 1855771"/>
              <a:gd name="connsiteY7" fmla="*/ 1537080 h 1845084"/>
              <a:gd name="connsiteX8" fmla="*/ 0 w 1855771"/>
              <a:gd name="connsiteY8" fmla="*/ 307423 h 184508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23 h 1847274"/>
              <a:gd name="connsiteX1" fmla="*/ 308305 w 1856653"/>
              <a:gd name="connsiteY1" fmla="*/ 0 h 1847274"/>
              <a:gd name="connsiteX2" fmla="*/ 1546522 w 1856653"/>
              <a:gd name="connsiteY2" fmla="*/ 0 h 1847274"/>
              <a:gd name="connsiteX3" fmla="*/ 1853945 w 1856653"/>
              <a:gd name="connsiteY3" fmla="*/ 307423 h 1847274"/>
              <a:gd name="connsiteX4" fmla="*/ 1853945 w 1856653"/>
              <a:gd name="connsiteY4" fmla="*/ 1537080 h 1847274"/>
              <a:gd name="connsiteX5" fmla="*/ 1546522 w 1856653"/>
              <a:gd name="connsiteY5" fmla="*/ 1844503 h 1847274"/>
              <a:gd name="connsiteX6" fmla="*/ 308305 w 1856653"/>
              <a:gd name="connsiteY6" fmla="*/ 1844503 h 1847274"/>
              <a:gd name="connsiteX7" fmla="*/ 882 w 1856653"/>
              <a:gd name="connsiteY7" fmla="*/ 1537080 h 1847274"/>
              <a:gd name="connsiteX8" fmla="*/ 882 w 1856653"/>
              <a:gd name="connsiteY8" fmla="*/ 307423 h 1847274"/>
              <a:gd name="connsiteX0" fmla="*/ 882 w 1856653"/>
              <a:gd name="connsiteY0" fmla="*/ 307423 h 1847274"/>
              <a:gd name="connsiteX1" fmla="*/ 308305 w 1856653"/>
              <a:gd name="connsiteY1" fmla="*/ 0 h 1847274"/>
              <a:gd name="connsiteX2" fmla="*/ 1546522 w 1856653"/>
              <a:gd name="connsiteY2" fmla="*/ 0 h 1847274"/>
              <a:gd name="connsiteX3" fmla="*/ 1853945 w 1856653"/>
              <a:gd name="connsiteY3" fmla="*/ 307423 h 1847274"/>
              <a:gd name="connsiteX4" fmla="*/ 1853945 w 1856653"/>
              <a:gd name="connsiteY4" fmla="*/ 1537080 h 1847274"/>
              <a:gd name="connsiteX5" fmla="*/ 1546522 w 1856653"/>
              <a:gd name="connsiteY5" fmla="*/ 1844503 h 1847274"/>
              <a:gd name="connsiteX6" fmla="*/ 308305 w 1856653"/>
              <a:gd name="connsiteY6" fmla="*/ 1844503 h 1847274"/>
              <a:gd name="connsiteX7" fmla="*/ 882 w 1856653"/>
              <a:gd name="connsiteY7" fmla="*/ 1537080 h 1847274"/>
              <a:gd name="connsiteX8" fmla="*/ 882 w 1856653"/>
              <a:gd name="connsiteY8" fmla="*/ 307423 h 184727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97 h 1845158"/>
              <a:gd name="connsiteX1" fmla="*/ 308305 w 1856653"/>
              <a:gd name="connsiteY1" fmla="*/ 74 h 1845158"/>
              <a:gd name="connsiteX2" fmla="*/ 1546522 w 1856653"/>
              <a:gd name="connsiteY2" fmla="*/ 74 h 1845158"/>
              <a:gd name="connsiteX3" fmla="*/ 1853945 w 1856653"/>
              <a:gd name="connsiteY3" fmla="*/ 307497 h 1845158"/>
              <a:gd name="connsiteX4" fmla="*/ 1853945 w 1856653"/>
              <a:gd name="connsiteY4" fmla="*/ 1537154 h 1845158"/>
              <a:gd name="connsiteX5" fmla="*/ 1546522 w 1856653"/>
              <a:gd name="connsiteY5" fmla="*/ 1844577 h 1845158"/>
              <a:gd name="connsiteX6" fmla="*/ 308305 w 1856653"/>
              <a:gd name="connsiteY6" fmla="*/ 1844577 h 1845158"/>
              <a:gd name="connsiteX7" fmla="*/ 882 w 1856653"/>
              <a:gd name="connsiteY7" fmla="*/ 1537154 h 1845158"/>
              <a:gd name="connsiteX8" fmla="*/ 882 w 1856653"/>
              <a:gd name="connsiteY8" fmla="*/ 307497 h 184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6653" h="1845158">
                <a:moveTo>
                  <a:pt x="882" y="307497"/>
                </a:moveTo>
                <a:cubicBezTo>
                  <a:pt x="882" y="-13013"/>
                  <a:pt x="-32302" y="74"/>
                  <a:pt x="308305" y="74"/>
                </a:cubicBezTo>
                <a:lnTo>
                  <a:pt x="1546522" y="74"/>
                </a:lnTo>
                <a:cubicBezTo>
                  <a:pt x="1922298" y="74"/>
                  <a:pt x="1848921" y="122639"/>
                  <a:pt x="1853945" y="307497"/>
                </a:cubicBezTo>
                <a:lnTo>
                  <a:pt x="1853945" y="1537154"/>
                </a:lnTo>
                <a:cubicBezTo>
                  <a:pt x="1853945" y="1872737"/>
                  <a:pt x="1776597" y="1844577"/>
                  <a:pt x="1546522" y="1844577"/>
                </a:cubicBezTo>
                <a:lnTo>
                  <a:pt x="308305" y="1844577"/>
                </a:lnTo>
                <a:cubicBezTo>
                  <a:pt x="2867" y="1844577"/>
                  <a:pt x="882" y="1857664"/>
                  <a:pt x="882" y="1537154"/>
                </a:cubicBezTo>
                <a:lnTo>
                  <a:pt x="882" y="307497"/>
                </a:ln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8620">
              <a:defRPr/>
            </a:pPr>
            <a:r>
              <a:rPr lang="en-US" b="1" dirty="0">
                <a:solidFill>
                  <a:srgbClr val="1B75BA"/>
                </a:solidFill>
              </a:rPr>
              <a:t>Business Planning / Succession</a:t>
            </a:r>
          </a:p>
        </p:txBody>
      </p:sp>
      <p:sp>
        <p:nvSpPr>
          <p:cNvPr id="40" name="Rounded Rectangle 11"/>
          <p:cNvSpPr/>
          <p:nvPr/>
        </p:nvSpPr>
        <p:spPr>
          <a:xfrm>
            <a:off x="9872291" y="3385124"/>
            <a:ext cx="1856653" cy="1845158"/>
          </a:xfrm>
          <a:custGeom>
            <a:avLst/>
            <a:gdLst>
              <a:gd name="connsiteX0" fmla="*/ 0 w 1853063"/>
              <a:gd name="connsiteY0" fmla="*/ 307423 h 1844503"/>
              <a:gd name="connsiteX1" fmla="*/ 307423 w 1853063"/>
              <a:gd name="connsiteY1" fmla="*/ 0 h 1844503"/>
              <a:gd name="connsiteX2" fmla="*/ 1545640 w 1853063"/>
              <a:gd name="connsiteY2" fmla="*/ 0 h 1844503"/>
              <a:gd name="connsiteX3" fmla="*/ 1853063 w 1853063"/>
              <a:gd name="connsiteY3" fmla="*/ 307423 h 1844503"/>
              <a:gd name="connsiteX4" fmla="*/ 1853063 w 1853063"/>
              <a:gd name="connsiteY4" fmla="*/ 1537080 h 1844503"/>
              <a:gd name="connsiteX5" fmla="*/ 1545640 w 1853063"/>
              <a:gd name="connsiteY5" fmla="*/ 1844503 h 1844503"/>
              <a:gd name="connsiteX6" fmla="*/ 307423 w 1853063"/>
              <a:gd name="connsiteY6" fmla="*/ 1844503 h 1844503"/>
              <a:gd name="connsiteX7" fmla="*/ 0 w 1853063"/>
              <a:gd name="connsiteY7" fmla="*/ 1537080 h 1844503"/>
              <a:gd name="connsiteX8" fmla="*/ 0 w 1853063"/>
              <a:gd name="connsiteY8" fmla="*/ 307423 h 1844503"/>
              <a:gd name="connsiteX0" fmla="*/ 0 w 1855833"/>
              <a:gd name="connsiteY0" fmla="*/ 309157 h 1846237"/>
              <a:gd name="connsiteX1" fmla="*/ 307423 w 1855833"/>
              <a:gd name="connsiteY1" fmla="*/ 1734 h 1846237"/>
              <a:gd name="connsiteX2" fmla="*/ 1545640 w 1855833"/>
              <a:gd name="connsiteY2" fmla="*/ 1734 h 1846237"/>
              <a:gd name="connsiteX3" fmla="*/ 1853063 w 1855833"/>
              <a:gd name="connsiteY3" fmla="*/ 309157 h 1846237"/>
              <a:gd name="connsiteX4" fmla="*/ 1853063 w 1855833"/>
              <a:gd name="connsiteY4" fmla="*/ 1538814 h 1846237"/>
              <a:gd name="connsiteX5" fmla="*/ 1545640 w 1855833"/>
              <a:gd name="connsiteY5" fmla="*/ 1846237 h 1846237"/>
              <a:gd name="connsiteX6" fmla="*/ 307423 w 1855833"/>
              <a:gd name="connsiteY6" fmla="*/ 1846237 h 1846237"/>
              <a:gd name="connsiteX7" fmla="*/ 0 w 1855833"/>
              <a:gd name="connsiteY7" fmla="*/ 1538814 h 1846237"/>
              <a:gd name="connsiteX8" fmla="*/ 0 w 1855833"/>
              <a:gd name="connsiteY8" fmla="*/ 309157 h 1846237"/>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3811"/>
              <a:gd name="connsiteY0" fmla="*/ 309313 h 1846974"/>
              <a:gd name="connsiteX1" fmla="*/ 307423 w 1853811"/>
              <a:gd name="connsiteY1" fmla="*/ 1890 h 1846974"/>
              <a:gd name="connsiteX2" fmla="*/ 1545640 w 1853811"/>
              <a:gd name="connsiteY2" fmla="*/ 1890 h 1846974"/>
              <a:gd name="connsiteX3" fmla="*/ 1853063 w 1853811"/>
              <a:gd name="connsiteY3" fmla="*/ 309313 h 1846974"/>
              <a:gd name="connsiteX4" fmla="*/ 1853063 w 1853811"/>
              <a:gd name="connsiteY4" fmla="*/ 1538970 h 1846974"/>
              <a:gd name="connsiteX5" fmla="*/ 1545640 w 1853811"/>
              <a:gd name="connsiteY5" fmla="*/ 1846393 h 1846974"/>
              <a:gd name="connsiteX6" fmla="*/ 307423 w 1853811"/>
              <a:gd name="connsiteY6" fmla="*/ 1846393 h 1846974"/>
              <a:gd name="connsiteX7" fmla="*/ 0 w 1853811"/>
              <a:gd name="connsiteY7" fmla="*/ 1538970 h 1846974"/>
              <a:gd name="connsiteX8" fmla="*/ 0 w 1853811"/>
              <a:gd name="connsiteY8" fmla="*/ 309313 h 1846974"/>
              <a:gd name="connsiteX0" fmla="*/ 0 w 1855771"/>
              <a:gd name="connsiteY0" fmla="*/ 307423 h 1845084"/>
              <a:gd name="connsiteX1" fmla="*/ 307423 w 1855771"/>
              <a:gd name="connsiteY1" fmla="*/ 0 h 1845084"/>
              <a:gd name="connsiteX2" fmla="*/ 1545640 w 1855771"/>
              <a:gd name="connsiteY2" fmla="*/ 0 h 1845084"/>
              <a:gd name="connsiteX3" fmla="*/ 1853063 w 1855771"/>
              <a:gd name="connsiteY3" fmla="*/ 307423 h 1845084"/>
              <a:gd name="connsiteX4" fmla="*/ 1853063 w 1855771"/>
              <a:gd name="connsiteY4" fmla="*/ 1537080 h 1845084"/>
              <a:gd name="connsiteX5" fmla="*/ 1545640 w 1855771"/>
              <a:gd name="connsiteY5" fmla="*/ 1844503 h 1845084"/>
              <a:gd name="connsiteX6" fmla="*/ 307423 w 1855771"/>
              <a:gd name="connsiteY6" fmla="*/ 1844503 h 1845084"/>
              <a:gd name="connsiteX7" fmla="*/ 0 w 1855771"/>
              <a:gd name="connsiteY7" fmla="*/ 1537080 h 1845084"/>
              <a:gd name="connsiteX8" fmla="*/ 0 w 1855771"/>
              <a:gd name="connsiteY8" fmla="*/ 307423 h 184508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23 h 1847274"/>
              <a:gd name="connsiteX1" fmla="*/ 308305 w 1856653"/>
              <a:gd name="connsiteY1" fmla="*/ 0 h 1847274"/>
              <a:gd name="connsiteX2" fmla="*/ 1546522 w 1856653"/>
              <a:gd name="connsiteY2" fmla="*/ 0 h 1847274"/>
              <a:gd name="connsiteX3" fmla="*/ 1853945 w 1856653"/>
              <a:gd name="connsiteY3" fmla="*/ 307423 h 1847274"/>
              <a:gd name="connsiteX4" fmla="*/ 1853945 w 1856653"/>
              <a:gd name="connsiteY4" fmla="*/ 1537080 h 1847274"/>
              <a:gd name="connsiteX5" fmla="*/ 1546522 w 1856653"/>
              <a:gd name="connsiteY5" fmla="*/ 1844503 h 1847274"/>
              <a:gd name="connsiteX6" fmla="*/ 308305 w 1856653"/>
              <a:gd name="connsiteY6" fmla="*/ 1844503 h 1847274"/>
              <a:gd name="connsiteX7" fmla="*/ 882 w 1856653"/>
              <a:gd name="connsiteY7" fmla="*/ 1537080 h 1847274"/>
              <a:gd name="connsiteX8" fmla="*/ 882 w 1856653"/>
              <a:gd name="connsiteY8" fmla="*/ 307423 h 1847274"/>
              <a:gd name="connsiteX0" fmla="*/ 882 w 1856653"/>
              <a:gd name="connsiteY0" fmla="*/ 307423 h 1847274"/>
              <a:gd name="connsiteX1" fmla="*/ 308305 w 1856653"/>
              <a:gd name="connsiteY1" fmla="*/ 0 h 1847274"/>
              <a:gd name="connsiteX2" fmla="*/ 1546522 w 1856653"/>
              <a:gd name="connsiteY2" fmla="*/ 0 h 1847274"/>
              <a:gd name="connsiteX3" fmla="*/ 1853945 w 1856653"/>
              <a:gd name="connsiteY3" fmla="*/ 307423 h 1847274"/>
              <a:gd name="connsiteX4" fmla="*/ 1853945 w 1856653"/>
              <a:gd name="connsiteY4" fmla="*/ 1537080 h 1847274"/>
              <a:gd name="connsiteX5" fmla="*/ 1546522 w 1856653"/>
              <a:gd name="connsiteY5" fmla="*/ 1844503 h 1847274"/>
              <a:gd name="connsiteX6" fmla="*/ 308305 w 1856653"/>
              <a:gd name="connsiteY6" fmla="*/ 1844503 h 1847274"/>
              <a:gd name="connsiteX7" fmla="*/ 882 w 1856653"/>
              <a:gd name="connsiteY7" fmla="*/ 1537080 h 1847274"/>
              <a:gd name="connsiteX8" fmla="*/ 882 w 1856653"/>
              <a:gd name="connsiteY8" fmla="*/ 307423 h 184727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97 h 1845158"/>
              <a:gd name="connsiteX1" fmla="*/ 308305 w 1856653"/>
              <a:gd name="connsiteY1" fmla="*/ 74 h 1845158"/>
              <a:gd name="connsiteX2" fmla="*/ 1546522 w 1856653"/>
              <a:gd name="connsiteY2" fmla="*/ 74 h 1845158"/>
              <a:gd name="connsiteX3" fmla="*/ 1853945 w 1856653"/>
              <a:gd name="connsiteY3" fmla="*/ 307497 h 1845158"/>
              <a:gd name="connsiteX4" fmla="*/ 1853945 w 1856653"/>
              <a:gd name="connsiteY4" fmla="*/ 1537154 h 1845158"/>
              <a:gd name="connsiteX5" fmla="*/ 1546522 w 1856653"/>
              <a:gd name="connsiteY5" fmla="*/ 1844577 h 1845158"/>
              <a:gd name="connsiteX6" fmla="*/ 308305 w 1856653"/>
              <a:gd name="connsiteY6" fmla="*/ 1844577 h 1845158"/>
              <a:gd name="connsiteX7" fmla="*/ 882 w 1856653"/>
              <a:gd name="connsiteY7" fmla="*/ 1537154 h 1845158"/>
              <a:gd name="connsiteX8" fmla="*/ 882 w 1856653"/>
              <a:gd name="connsiteY8" fmla="*/ 307497 h 184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6653" h="1845158">
                <a:moveTo>
                  <a:pt x="882" y="307497"/>
                </a:moveTo>
                <a:cubicBezTo>
                  <a:pt x="882" y="-13013"/>
                  <a:pt x="-32302" y="74"/>
                  <a:pt x="308305" y="74"/>
                </a:cubicBezTo>
                <a:lnTo>
                  <a:pt x="1546522" y="74"/>
                </a:lnTo>
                <a:cubicBezTo>
                  <a:pt x="1922298" y="74"/>
                  <a:pt x="1848921" y="122639"/>
                  <a:pt x="1853945" y="307497"/>
                </a:cubicBezTo>
                <a:lnTo>
                  <a:pt x="1853945" y="1537154"/>
                </a:lnTo>
                <a:cubicBezTo>
                  <a:pt x="1853945" y="1872737"/>
                  <a:pt x="1776597" y="1844577"/>
                  <a:pt x="1546522" y="1844577"/>
                </a:cubicBezTo>
                <a:lnTo>
                  <a:pt x="308305" y="1844577"/>
                </a:lnTo>
                <a:cubicBezTo>
                  <a:pt x="2867" y="1844577"/>
                  <a:pt x="882" y="1857664"/>
                  <a:pt x="882" y="1537154"/>
                </a:cubicBezTo>
                <a:lnTo>
                  <a:pt x="882" y="307497"/>
                </a:ln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B75BA"/>
                </a:solidFill>
              </a:rPr>
              <a:t>Executive Planning</a:t>
            </a:r>
          </a:p>
        </p:txBody>
      </p:sp>
      <p:sp>
        <p:nvSpPr>
          <p:cNvPr id="42" name="Rounded Rectangle 11"/>
          <p:cNvSpPr/>
          <p:nvPr/>
        </p:nvSpPr>
        <p:spPr>
          <a:xfrm>
            <a:off x="3592060" y="3389933"/>
            <a:ext cx="1856653" cy="1845158"/>
          </a:xfrm>
          <a:custGeom>
            <a:avLst/>
            <a:gdLst>
              <a:gd name="connsiteX0" fmla="*/ 0 w 1853063"/>
              <a:gd name="connsiteY0" fmla="*/ 307423 h 1844503"/>
              <a:gd name="connsiteX1" fmla="*/ 307423 w 1853063"/>
              <a:gd name="connsiteY1" fmla="*/ 0 h 1844503"/>
              <a:gd name="connsiteX2" fmla="*/ 1545640 w 1853063"/>
              <a:gd name="connsiteY2" fmla="*/ 0 h 1844503"/>
              <a:gd name="connsiteX3" fmla="*/ 1853063 w 1853063"/>
              <a:gd name="connsiteY3" fmla="*/ 307423 h 1844503"/>
              <a:gd name="connsiteX4" fmla="*/ 1853063 w 1853063"/>
              <a:gd name="connsiteY4" fmla="*/ 1537080 h 1844503"/>
              <a:gd name="connsiteX5" fmla="*/ 1545640 w 1853063"/>
              <a:gd name="connsiteY5" fmla="*/ 1844503 h 1844503"/>
              <a:gd name="connsiteX6" fmla="*/ 307423 w 1853063"/>
              <a:gd name="connsiteY6" fmla="*/ 1844503 h 1844503"/>
              <a:gd name="connsiteX7" fmla="*/ 0 w 1853063"/>
              <a:gd name="connsiteY7" fmla="*/ 1537080 h 1844503"/>
              <a:gd name="connsiteX8" fmla="*/ 0 w 1853063"/>
              <a:gd name="connsiteY8" fmla="*/ 307423 h 1844503"/>
              <a:gd name="connsiteX0" fmla="*/ 0 w 1855833"/>
              <a:gd name="connsiteY0" fmla="*/ 309157 h 1846237"/>
              <a:gd name="connsiteX1" fmla="*/ 307423 w 1855833"/>
              <a:gd name="connsiteY1" fmla="*/ 1734 h 1846237"/>
              <a:gd name="connsiteX2" fmla="*/ 1545640 w 1855833"/>
              <a:gd name="connsiteY2" fmla="*/ 1734 h 1846237"/>
              <a:gd name="connsiteX3" fmla="*/ 1853063 w 1855833"/>
              <a:gd name="connsiteY3" fmla="*/ 309157 h 1846237"/>
              <a:gd name="connsiteX4" fmla="*/ 1853063 w 1855833"/>
              <a:gd name="connsiteY4" fmla="*/ 1538814 h 1846237"/>
              <a:gd name="connsiteX5" fmla="*/ 1545640 w 1855833"/>
              <a:gd name="connsiteY5" fmla="*/ 1846237 h 1846237"/>
              <a:gd name="connsiteX6" fmla="*/ 307423 w 1855833"/>
              <a:gd name="connsiteY6" fmla="*/ 1846237 h 1846237"/>
              <a:gd name="connsiteX7" fmla="*/ 0 w 1855833"/>
              <a:gd name="connsiteY7" fmla="*/ 1538814 h 1846237"/>
              <a:gd name="connsiteX8" fmla="*/ 0 w 1855833"/>
              <a:gd name="connsiteY8" fmla="*/ 309157 h 1846237"/>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3811"/>
              <a:gd name="connsiteY0" fmla="*/ 309313 h 1846974"/>
              <a:gd name="connsiteX1" fmla="*/ 307423 w 1853811"/>
              <a:gd name="connsiteY1" fmla="*/ 1890 h 1846974"/>
              <a:gd name="connsiteX2" fmla="*/ 1545640 w 1853811"/>
              <a:gd name="connsiteY2" fmla="*/ 1890 h 1846974"/>
              <a:gd name="connsiteX3" fmla="*/ 1853063 w 1853811"/>
              <a:gd name="connsiteY3" fmla="*/ 309313 h 1846974"/>
              <a:gd name="connsiteX4" fmla="*/ 1853063 w 1853811"/>
              <a:gd name="connsiteY4" fmla="*/ 1538970 h 1846974"/>
              <a:gd name="connsiteX5" fmla="*/ 1545640 w 1853811"/>
              <a:gd name="connsiteY5" fmla="*/ 1846393 h 1846974"/>
              <a:gd name="connsiteX6" fmla="*/ 307423 w 1853811"/>
              <a:gd name="connsiteY6" fmla="*/ 1846393 h 1846974"/>
              <a:gd name="connsiteX7" fmla="*/ 0 w 1853811"/>
              <a:gd name="connsiteY7" fmla="*/ 1538970 h 1846974"/>
              <a:gd name="connsiteX8" fmla="*/ 0 w 1853811"/>
              <a:gd name="connsiteY8" fmla="*/ 309313 h 1846974"/>
              <a:gd name="connsiteX0" fmla="*/ 0 w 1855771"/>
              <a:gd name="connsiteY0" fmla="*/ 307423 h 1845084"/>
              <a:gd name="connsiteX1" fmla="*/ 307423 w 1855771"/>
              <a:gd name="connsiteY1" fmla="*/ 0 h 1845084"/>
              <a:gd name="connsiteX2" fmla="*/ 1545640 w 1855771"/>
              <a:gd name="connsiteY2" fmla="*/ 0 h 1845084"/>
              <a:gd name="connsiteX3" fmla="*/ 1853063 w 1855771"/>
              <a:gd name="connsiteY3" fmla="*/ 307423 h 1845084"/>
              <a:gd name="connsiteX4" fmla="*/ 1853063 w 1855771"/>
              <a:gd name="connsiteY4" fmla="*/ 1537080 h 1845084"/>
              <a:gd name="connsiteX5" fmla="*/ 1545640 w 1855771"/>
              <a:gd name="connsiteY5" fmla="*/ 1844503 h 1845084"/>
              <a:gd name="connsiteX6" fmla="*/ 307423 w 1855771"/>
              <a:gd name="connsiteY6" fmla="*/ 1844503 h 1845084"/>
              <a:gd name="connsiteX7" fmla="*/ 0 w 1855771"/>
              <a:gd name="connsiteY7" fmla="*/ 1537080 h 1845084"/>
              <a:gd name="connsiteX8" fmla="*/ 0 w 1855771"/>
              <a:gd name="connsiteY8" fmla="*/ 307423 h 184508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23 h 1847274"/>
              <a:gd name="connsiteX1" fmla="*/ 308305 w 1856653"/>
              <a:gd name="connsiteY1" fmla="*/ 0 h 1847274"/>
              <a:gd name="connsiteX2" fmla="*/ 1546522 w 1856653"/>
              <a:gd name="connsiteY2" fmla="*/ 0 h 1847274"/>
              <a:gd name="connsiteX3" fmla="*/ 1853945 w 1856653"/>
              <a:gd name="connsiteY3" fmla="*/ 307423 h 1847274"/>
              <a:gd name="connsiteX4" fmla="*/ 1853945 w 1856653"/>
              <a:gd name="connsiteY4" fmla="*/ 1537080 h 1847274"/>
              <a:gd name="connsiteX5" fmla="*/ 1546522 w 1856653"/>
              <a:gd name="connsiteY5" fmla="*/ 1844503 h 1847274"/>
              <a:gd name="connsiteX6" fmla="*/ 308305 w 1856653"/>
              <a:gd name="connsiteY6" fmla="*/ 1844503 h 1847274"/>
              <a:gd name="connsiteX7" fmla="*/ 882 w 1856653"/>
              <a:gd name="connsiteY7" fmla="*/ 1537080 h 1847274"/>
              <a:gd name="connsiteX8" fmla="*/ 882 w 1856653"/>
              <a:gd name="connsiteY8" fmla="*/ 307423 h 1847274"/>
              <a:gd name="connsiteX0" fmla="*/ 882 w 1856653"/>
              <a:gd name="connsiteY0" fmla="*/ 307423 h 1847274"/>
              <a:gd name="connsiteX1" fmla="*/ 308305 w 1856653"/>
              <a:gd name="connsiteY1" fmla="*/ 0 h 1847274"/>
              <a:gd name="connsiteX2" fmla="*/ 1546522 w 1856653"/>
              <a:gd name="connsiteY2" fmla="*/ 0 h 1847274"/>
              <a:gd name="connsiteX3" fmla="*/ 1853945 w 1856653"/>
              <a:gd name="connsiteY3" fmla="*/ 307423 h 1847274"/>
              <a:gd name="connsiteX4" fmla="*/ 1853945 w 1856653"/>
              <a:gd name="connsiteY4" fmla="*/ 1537080 h 1847274"/>
              <a:gd name="connsiteX5" fmla="*/ 1546522 w 1856653"/>
              <a:gd name="connsiteY5" fmla="*/ 1844503 h 1847274"/>
              <a:gd name="connsiteX6" fmla="*/ 308305 w 1856653"/>
              <a:gd name="connsiteY6" fmla="*/ 1844503 h 1847274"/>
              <a:gd name="connsiteX7" fmla="*/ 882 w 1856653"/>
              <a:gd name="connsiteY7" fmla="*/ 1537080 h 1847274"/>
              <a:gd name="connsiteX8" fmla="*/ 882 w 1856653"/>
              <a:gd name="connsiteY8" fmla="*/ 307423 h 184727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97 h 1845158"/>
              <a:gd name="connsiteX1" fmla="*/ 308305 w 1856653"/>
              <a:gd name="connsiteY1" fmla="*/ 74 h 1845158"/>
              <a:gd name="connsiteX2" fmla="*/ 1546522 w 1856653"/>
              <a:gd name="connsiteY2" fmla="*/ 74 h 1845158"/>
              <a:gd name="connsiteX3" fmla="*/ 1853945 w 1856653"/>
              <a:gd name="connsiteY3" fmla="*/ 307497 h 1845158"/>
              <a:gd name="connsiteX4" fmla="*/ 1853945 w 1856653"/>
              <a:gd name="connsiteY4" fmla="*/ 1537154 h 1845158"/>
              <a:gd name="connsiteX5" fmla="*/ 1546522 w 1856653"/>
              <a:gd name="connsiteY5" fmla="*/ 1844577 h 1845158"/>
              <a:gd name="connsiteX6" fmla="*/ 308305 w 1856653"/>
              <a:gd name="connsiteY6" fmla="*/ 1844577 h 1845158"/>
              <a:gd name="connsiteX7" fmla="*/ 882 w 1856653"/>
              <a:gd name="connsiteY7" fmla="*/ 1537154 h 1845158"/>
              <a:gd name="connsiteX8" fmla="*/ 882 w 1856653"/>
              <a:gd name="connsiteY8" fmla="*/ 307497 h 184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6653" h="1845158">
                <a:moveTo>
                  <a:pt x="882" y="307497"/>
                </a:moveTo>
                <a:cubicBezTo>
                  <a:pt x="882" y="-13013"/>
                  <a:pt x="-32302" y="74"/>
                  <a:pt x="308305" y="74"/>
                </a:cubicBezTo>
                <a:lnTo>
                  <a:pt x="1546522" y="74"/>
                </a:lnTo>
                <a:cubicBezTo>
                  <a:pt x="1922298" y="74"/>
                  <a:pt x="1848921" y="122639"/>
                  <a:pt x="1853945" y="307497"/>
                </a:cubicBezTo>
                <a:lnTo>
                  <a:pt x="1853945" y="1537154"/>
                </a:lnTo>
                <a:cubicBezTo>
                  <a:pt x="1853945" y="1872737"/>
                  <a:pt x="1776597" y="1844577"/>
                  <a:pt x="1546522" y="1844577"/>
                </a:cubicBezTo>
                <a:lnTo>
                  <a:pt x="308305" y="1844577"/>
                </a:lnTo>
                <a:cubicBezTo>
                  <a:pt x="2867" y="1844577"/>
                  <a:pt x="882" y="1857664"/>
                  <a:pt x="882" y="1537154"/>
                </a:cubicBezTo>
                <a:lnTo>
                  <a:pt x="882" y="307497"/>
                </a:ln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B75BA"/>
                </a:solidFill>
              </a:rPr>
              <a:t>Premium Finance</a:t>
            </a:r>
          </a:p>
        </p:txBody>
      </p:sp>
    </p:spTree>
    <p:extLst>
      <p:ext uri="{BB962C8B-B14F-4D97-AF65-F5344CB8AC3E}">
        <p14:creationId xmlns:p14="http://schemas.microsoft.com/office/powerpoint/2010/main" val="1824174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a16="http://schemas.microsoft.com/office/drawing/2014/main" id="{28508C2B-F382-464A-8D83-5E64157C9DDF}"/>
              </a:ext>
            </a:extLst>
          </p:cNvPr>
          <p:cNvSpPr txBox="1"/>
          <p:nvPr/>
        </p:nvSpPr>
        <p:spPr>
          <a:xfrm>
            <a:off x="507425" y="1626772"/>
            <a:ext cx="1113385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837333"/>
                </a:solidFill>
                <a:latin typeface="Walbaum Display SemiBold"/>
              </a:rPr>
              <a:t>BUSINESS PLANNING / SUCCESSION</a:t>
            </a:r>
          </a:p>
        </p:txBody>
      </p:sp>
      <p:graphicFrame>
        <p:nvGraphicFramePr>
          <p:cNvPr id="2" name="Table 1"/>
          <p:cNvGraphicFramePr>
            <a:graphicFrameLocks noGrp="1"/>
          </p:cNvGraphicFramePr>
          <p:nvPr>
            <p:extLst>
              <p:ext uri="{D42A27DB-BD31-4B8C-83A1-F6EECF244321}">
                <p14:modId xmlns:p14="http://schemas.microsoft.com/office/powerpoint/2010/main" val="721986305"/>
              </p:ext>
            </p:extLst>
          </p:nvPr>
        </p:nvGraphicFramePr>
        <p:xfrm>
          <a:off x="507425" y="2229653"/>
          <a:ext cx="10994658" cy="1828800"/>
        </p:xfrm>
        <a:graphic>
          <a:graphicData uri="http://schemas.openxmlformats.org/drawingml/2006/table">
            <a:tbl>
              <a:tblPr firstRow="1" bandRow="1">
                <a:tableStyleId>{5C22544A-7EE6-4342-B048-85BDC9FD1C3A}</a:tableStyleId>
              </a:tblPr>
              <a:tblGrid>
                <a:gridCol w="10994658">
                  <a:extLst>
                    <a:ext uri="{9D8B030D-6E8A-4147-A177-3AD203B41FA5}">
                      <a16:colId xmlns:a16="http://schemas.microsoft.com/office/drawing/2014/main" val="20000"/>
                    </a:ext>
                  </a:extLst>
                </a:gridCol>
              </a:tblGrid>
              <a:tr h="1828800">
                <a:tc>
                  <a: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800" b="1" kern="1200" spc="-30" dirty="0">
                          <a:solidFill>
                            <a:schemeClr val="tx1">
                              <a:lumMod val="75000"/>
                              <a:lumOff val="25000"/>
                            </a:schemeClr>
                          </a:solidFill>
                          <a:latin typeface="+mn-lt"/>
                          <a:ea typeface="+mn-ea"/>
                          <a:cs typeface="+mn-cs"/>
                        </a:rPr>
                        <a:t>Expertise: </a:t>
                      </a:r>
                      <a:r>
                        <a:rPr lang="en-US" sz="1800" b="1" kern="1200" dirty="0">
                          <a:solidFill>
                            <a:srgbClr val="837333"/>
                          </a:solidFill>
                          <a:latin typeface="+mn-lt"/>
                          <a:ea typeface="+mn-ea"/>
                          <a:cs typeface="+mn-cs"/>
                        </a:rPr>
                        <a:t>Business Planning, Valuation, Wealth Transfer, Estate Planning, Multi-Generational Planning</a:t>
                      </a:r>
                    </a:p>
                    <a:p>
                      <a:pPr marL="0" marR="0" indent="0" algn="l" defTabSz="388620" rtl="0" eaLnBrk="1" fontAlgn="auto" latinLnBrk="0" hangingPunct="1">
                        <a:lnSpc>
                          <a:spcPct val="100000"/>
                        </a:lnSpc>
                        <a:spcBef>
                          <a:spcPts val="0"/>
                        </a:spcBef>
                        <a:spcAft>
                          <a:spcPts val="0"/>
                        </a:spcAft>
                        <a:buClrTx/>
                        <a:buSzTx/>
                        <a:buFontTx/>
                        <a:buNone/>
                        <a:tabLst/>
                        <a:defRPr/>
                      </a:pPr>
                      <a:r>
                        <a:rPr lang="en-US" sz="1800" b="0" kern="1200" spc="-30" dirty="0">
                          <a:solidFill>
                            <a:schemeClr val="tx1">
                              <a:lumMod val="75000"/>
                              <a:lumOff val="25000"/>
                            </a:schemeClr>
                          </a:solidFill>
                          <a:latin typeface="+mj-lt"/>
                          <a:ea typeface="+mn-ea"/>
                          <a:cs typeface="+mn-cs"/>
                        </a:rPr>
                        <a:t>Capitas brings over 45 years of consulting experience with primary emphasis on the tax and financial considerations affecting the creation, preservation and perpetuation of wealth.  Capitas’ practice focus is on business exit planning, business succession, business valuations and business value enhancement, personal and financial risk management and gift and estate planning for business owners and high net worth individuals and their families.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80200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a16="http://schemas.microsoft.com/office/drawing/2014/main" id="{28508C2B-F382-464A-8D83-5E64157C9DDF}"/>
              </a:ext>
            </a:extLst>
          </p:cNvPr>
          <p:cNvSpPr txBox="1"/>
          <p:nvPr/>
        </p:nvSpPr>
        <p:spPr>
          <a:xfrm>
            <a:off x="507424" y="1650422"/>
            <a:ext cx="1113385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837333"/>
                </a:solidFill>
                <a:latin typeface="Walbaum Display SemiBold"/>
              </a:rPr>
              <a:t>EXECUTIVE PLANNING (INDIVIDUAL STRATEGIES)</a:t>
            </a:r>
          </a:p>
        </p:txBody>
      </p:sp>
      <p:graphicFrame>
        <p:nvGraphicFramePr>
          <p:cNvPr id="2" name="Table 1"/>
          <p:cNvGraphicFramePr>
            <a:graphicFrameLocks noGrp="1"/>
          </p:cNvGraphicFramePr>
          <p:nvPr>
            <p:extLst>
              <p:ext uri="{D42A27DB-BD31-4B8C-83A1-F6EECF244321}">
                <p14:modId xmlns:p14="http://schemas.microsoft.com/office/powerpoint/2010/main" val="86053996"/>
              </p:ext>
            </p:extLst>
          </p:nvPr>
        </p:nvGraphicFramePr>
        <p:xfrm>
          <a:off x="507424" y="2214508"/>
          <a:ext cx="11000152" cy="1828800"/>
        </p:xfrm>
        <a:graphic>
          <a:graphicData uri="http://schemas.openxmlformats.org/drawingml/2006/table">
            <a:tbl>
              <a:tblPr firstRow="1" bandRow="1">
                <a:tableStyleId>{5C22544A-7EE6-4342-B048-85BDC9FD1C3A}</a:tableStyleId>
              </a:tblPr>
              <a:tblGrid>
                <a:gridCol w="11000152">
                  <a:extLst>
                    <a:ext uri="{9D8B030D-6E8A-4147-A177-3AD203B41FA5}">
                      <a16:colId xmlns:a16="http://schemas.microsoft.com/office/drawing/2014/main" val="20000"/>
                    </a:ext>
                  </a:extLst>
                </a:gridCol>
              </a:tblGrid>
              <a:tr h="1828800">
                <a:tc>
                  <a: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800" b="1" kern="1200" spc="-30" dirty="0">
                          <a:solidFill>
                            <a:schemeClr val="tx1"/>
                          </a:solidFill>
                          <a:latin typeface="+mn-lt"/>
                          <a:ea typeface="+mn-ea"/>
                          <a:cs typeface="+mn-cs"/>
                        </a:rPr>
                        <a:t>Expertise: </a:t>
                      </a:r>
                      <a:r>
                        <a:rPr lang="en-US" sz="1800" b="1" kern="1200" dirty="0">
                          <a:solidFill>
                            <a:srgbClr val="837333"/>
                          </a:solidFill>
                          <a:latin typeface="+mn-lt"/>
                          <a:ea typeface="+mn-ea"/>
                          <a:cs typeface="+mn-cs"/>
                        </a:rPr>
                        <a:t>Executive Planning (Individual Strategies)</a:t>
                      </a:r>
                    </a:p>
                    <a:p>
                      <a:pPr marL="0" marR="0" indent="0" algn="l" defTabSz="388620" rtl="0" eaLnBrk="1" fontAlgn="auto" latinLnBrk="0" hangingPunct="1">
                        <a:lnSpc>
                          <a:spcPct val="100000"/>
                        </a:lnSpc>
                        <a:spcBef>
                          <a:spcPts val="0"/>
                        </a:spcBef>
                        <a:spcAft>
                          <a:spcPts val="0"/>
                        </a:spcAft>
                        <a:buClrTx/>
                        <a:buSzTx/>
                        <a:buFontTx/>
                        <a:buNone/>
                        <a:tabLst/>
                        <a:defRPr/>
                      </a:pPr>
                      <a:r>
                        <a:rPr lang="en-US" sz="1800" b="0" kern="1200" spc="-30" dirty="0">
                          <a:solidFill>
                            <a:schemeClr val="tx1">
                              <a:lumMod val="75000"/>
                              <a:lumOff val="25000"/>
                            </a:schemeClr>
                          </a:solidFill>
                          <a:latin typeface="+mj-lt"/>
                          <a:ea typeface="+mn-ea"/>
                          <a:cs typeface="+mn-cs"/>
                        </a:rPr>
                        <a:t>Capitas’ Executive Benefit Solutions (EBS) specializes in executive planning.</a:t>
                      </a:r>
                      <a:r>
                        <a:rPr lang="en-US" sz="1800" b="0" kern="1200" spc="-30" baseline="0" dirty="0">
                          <a:solidFill>
                            <a:schemeClr val="tx1">
                              <a:lumMod val="75000"/>
                              <a:lumOff val="25000"/>
                            </a:schemeClr>
                          </a:solidFill>
                          <a:latin typeface="+mj-lt"/>
                          <a:ea typeface="+mn-ea"/>
                          <a:cs typeface="+mn-cs"/>
                        </a:rPr>
                        <a:t> </a:t>
                      </a:r>
                      <a:r>
                        <a:rPr lang="en-US" sz="1800" b="0" kern="1200" spc="-30" dirty="0">
                          <a:solidFill>
                            <a:schemeClr val="tx1">
                              <a:lumMod val="75000"/>
                              <a:lumOff val="25000"/>
                            </a:schemeClr>
                          </a:solidFill>
                          <a:latin typeface="+mj-lt"/>
                          <a:ea typeface="+mn-ea"/>
                          <a:cs typeface="+mn-cs"/>
                        </a:rPr>
                        <a:t>The consultants and technical specialists analyze and create plans and financing solutions to meet the needs of executives</a:t>
                      </a:r>
                      <a:r>
                        <a:rPr lang="en-US" sz="1800" b="0" kern="1200" spc="-30" baseline="0" dirty="0">
                          <a:solidFill>
                            <a:schemeClr val="tx1">
                              <a:lumMod val="75000"/>
                              <a:lumOff val="25000"/>
                            </a:schemeClr>
                          </a:solidFill>
                          <a:latin typeface="+mj-lt"/>
                          <a:ea typeface="+mn-ea"/>
                          <a:cs typeface="+mn-cs"/>
                        </a:rPr>
                        <a:t> in </a:t>
                      </a:r>
                      <a:r>
                        <a:rPr lang="en-US" sz="1800" b="0" kern="1200" spc="-30" dirty="0">
                          <a:solidFill>
                            <a:schemeClr val="tx1">
                              <a:lumMod val="75000"/>
                              <a:lumOff val="25000"/>
                            </a:schemeClr>
                          </a:solidFill>
                          <a:latin typeface="+mj-lt"/>
                          <a:ea typeface="+mn-ea"/>
                          <a:cs typeface="+mn-cs"/>
                        </a:rPr>
                        <a:t>public, privately held as well as non-profit organizations. The team includes professionals with expertise in the areas of tax, accounting, law, actuarial science, and finance.</a:t>
                      </a:r>
                      <a:r>
                        <a:rPr lang="en-US" sz="1800" b="0" kern="1200" spc="-30" baseline="0" dirty="0">
                          <a:solidFill>
                            <a:schemeClr val="tx1">
                              <a:lumMod val="75000"/>
                              <a:lumOff val="25000"/>
                            </a:schemeClr>
                          </a:solidFill>
                          <a:latin typeface="+mj-lt"/>
                          <a:ea typeface="+mn-ea"/>
                          <a:cs typeface="+mn-cs"/>
                        </a:rPr>
                        <a:t> </a:t>
                      </a:r>
                      <a:endParaRPr lang="en-US" sz="1800" b="0" kern="1200" spc="-30" dirty="0">
                        <a:solidFill>
                          <a:schemeClr val="tx1">
                            <a:lumMod val="75000"/>
                            <a:lumOff val="25000"/>
                          </a:schemeClr>
                        </a:solidFill>
                        <a:latin typeface="+mj-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51538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20AAB75710544F83ECE563837AC800" ma:contentTypeVersion="9" ma:contentTypeDescription="Create a new document." ma:contentTypeScope="" ma:versionID="34c0da85b23fb55cf320fe4b4c6889c2">
  <xsd:schema xmlns:xsd="http://www.w3.org/2001/XMLSchema" xmlns:xs="http://www.w3.org/2001/XMLSchema" xmlns:p="http://schemas.microsoft.com/office/2006/metadata/properties" xmlns:ns2="5ce5e002-fbc7-4fce-a0cb-2e6ddc5dec81" targetNamespace="http://schemas.microsoft.com/office/2006/metadata/properties" ma:root="true" ma:fieldsID="e874bfaf38bac53cc02aa782a3df7faa" ns2:_="">
    <xsd:import namespace="5ce5e002-fbc7-4fce-a0cb-2e6ddc5dec8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e5e002-fbc7-4fce-a0cb-2e6ddc5dec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955181-DDAC-43DA-AA64-E1B117D381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e5e002-fbc7-4fce-a0cb-2e6ddc5dec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CC92D1-4197-46E5-983B-97C493A78F31}">
  <ds:schemaRefs>
    <ds:schemaRef ds:uri="http://schemas.microsoft.com/sharepoint/v3/contenttype/forms"/>
  </ds:schemaRefs>
</ds:datastoreItem>
</file>

<file path=customXml/itemProps3.xml><?xml version="1.0" encoding="utf-8"?>
<ds:datastoreItem xmlns:ds="http://schemas.openxmlformats.org/officeDocument/2006/customXml" ds:itemID="{107057E0-F0BB-472B-9650-CA36268F0EE9}">
  <ds:schemaRefs>
    <ds:schemaRef ds:uri="http://purl.org/dc/terms/"/>
    <ds:schemaRef ds:uri="http://schemas.openxmlformats.org/package/2006/metadata/core-properties"/>
    <ds:schemaRef ds:uri="http://purl.org/dc/dcmitype/"/>
    <ds:schemaRef ds:uri="http://purl.org/dc/elements/1.1/"/>
    <ds:schemaRef ds:uri="http://schemas.microsoft.com/office/2006/documentManagement/types"/>
    <ds:schemaRef ds:uri="5ce5e002-fbc7-4fce-a0cb-2e6ddc5dec8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848</TotalTime>
  <Words>2461</Words>
  <Application>Microsoft Office PowerPoint</Application>
  <PresentationFormat>Widescreen</PresentationFormat>
  <Paragraphs>108</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Verdana</vt:lpstr>
      <vt:lpstr>Walbaum Display SemiBold</vt:lpstr>
      <vt:lpstr>Office Theme</vt:lpstr>
      <vt:lpstr>PowerPoint Presentation</vt:lpstr>
      <vt:lpstr>Disclosures</vt:lpstr>
      <vt:lpstr>Important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Capitas Presentation Title</dc:title>
  <dc:creator>Xennial</dc:creator>
  <cp:lastModifiedBy>Shara Beekman</cp:lastModifiedBy>
  <cp:revision>442</cp:revision>
  <cp:lastPrinted>2021-06-21T19:04:42Z</cp:lastPrinted>
  <dcterms:created xsi:type="dcterms:W3CDTF">2020-10-31T02:13:26Z</dcterms:created>
  <dcterms:modified xsi:type="dcterms:W3CDTF">2026-02-25T12:52:41Z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0x0101008320AAB75710544F83ECE563837AC800</vt:lpwstr>
  </property>
  <property fmtid="{D5CDD505-2E9C-101B-9397-08002B2CF9AE}" pid="3" name="TitusGUID">
    <vt:lpwstr>88ffa421-027e-4227-92a2-a20f0e6e8b23</vt:lpwstr>
  </property>
  <property fmtid="{D5CDD505-2E9C-101B-9397-08002B2CF9AE}" pid="4" name="Classification">
    <vt:lpwstr>Unclassified</vt:lpwstr>
  </property>
</Properties>
</file>